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76" r:id="rId5"/>
    <p:sldId id="277" r:id="rId6"/>
    <p:sldId id="278" r:id="rId7"/>
    <p:sldId id="279" r:id="rId8"/>
    <p:sldId id="280" r:id="rId9"/>
    <p:sldId id="281" r:id="rId10"/>
    <p:sldId id="282" r:id="rId11"/>
    <p:sldId id="28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E6574-087D-40D8-8B50-A83FA633B7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F1894B9-C149-4A9D-B71F-339D0BDD97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EDF47F5-2F28-4566-A606-1A0C817B5F38}"/>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BCF83180-481A-4CE9-B9CD-EACC07D3C2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D68A027-4297-44AF-9052-D3CF346071E2}"/>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85253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6734A-2C94-4799-B3F9-AFB0387E069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DBD510-161B-4DA2-B7A1-9DFCDB22B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62F3937-BE4E-4302-AD98-F7919D6BC7AD}"/>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CE491A95-3A34-421C-A674-1D0C81C5FFF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A8971ADA-F060-4E94-B241-A48439D0EA25}"/>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4200840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F91EA-81C4-4257-9030-58593A786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227E37F-4DBE-425C-A751-056D833D3A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32FB64-83DB-4A05-AFDA-7A38C0D59687}"/>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BAB1E991-FFBE-4F9E-998A-BE0E31FE1DA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F4244F9-2B2A-41AF-9206-CBA17144BB06}"/>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545452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CD3E2-29BD-43BB-AEBE-0067FFC5CAE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60B3A30-BB57-4891-ABE1-7B98262B2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1B04B07-E811-4101-9D04-01E132BE5579}"/>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BCA4A802-BC03-4F76-A502-DFB7534A7FA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3B9D2AD-18A0-4DEF-8188-78D43CDD012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67215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BCA6-543D-4CAD-923E-3DAE4F9C5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641896-A870-4B12-88AE-0B165E467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7F14A-9072-4B77-BDDC-7E4C1377C4B2}"/>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687FA523-648A-4705-BB1C-705A7F6EA7B1}"/>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B93320E-D035-463F-8BA3-2070D510C9C7}"/>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17961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B4F3-5D64-4664-A65C-F08A7B4BB1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71646B-0A1A-4F1E-BE81-3CB6D7911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287ECB7-E31B-4E6E-A567-AB79A78995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99A4438-04DB-4724-BEF3-E7BA35D0FE1A}"/>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6" name="Footer Placeholder 5">
            <a:extLst>
              <a:ext uri="{FF2B5EF4-FFF2-40B4-BE49-F238E27FC236}">
                <a16:creationId xmlns:a16="http://schemas.microsoft.com/office/drawing/2014/main" id="{693C376F-9854-4142-BE0E-5E9CF06250CC}"/>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A8EEB5E0-801F-492C-8B11-94CFAF6A45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20278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E20F-C152-4E4D-88C3-BF4C9E4055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E80DCD-1988-496C-B66F-D9480EBE6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51C760-10BC-43F4-B493-7168748A5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BEA9C4-2E4C-42ED-A0EA-7F944FA9DC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6D3427-E45E-461E-811E-CD2F02542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9E93B21-A332-43E8-AA3B-894FE4314343}"/>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8" name="Footer Placeholder 7">
            <a:extLst>
              <a:ext uri="{FF2B5EF4-FFF2-40B4-BE49-F238E27FC236}">
                <a16:creationId xmlns:a16="http://schemas.microsoft.com/office/drawing/2014/main" id="{6293AF4D-B3AE-406A-9AE6-CC9DBEF80185}"/>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98A4F92F-C8B7-41D5-80D8-3734EA89751D}"/>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17214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1347-BC56-4E9C-A7D9-8893875CB3E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B0B3621-3193-44FF-81B2-50C2E3E2AB73}"/>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4" name="Footer Placeholder 3">
            <a:extLst>
              <a:ext uri="{FF2B5EF4-FFF2-40B4-BE49-F238E27FC236}">
                <a16:creationId xmlns:a16="http://schemas.microsoft.com/office/drawing/2014/main" id="{3BDF165B-20B0-409C-AFE1-11F92D485960}"/>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92C701DD-985A-4AA0-932A-44C9D45B539E}"/>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324612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5FC9B-FCBB-4C85-A245-DF65A466931C}"/>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3" name="Footer Placeholder 2">
            <a:extLst>
              <a:ext uri="{FF2B5EF4-FFF2-40B4-BE49-F238E27FC236}">
                <a16:creationId xmlns:a16="http://schemas.microsoft.com/office/drawing/2014/main" id="{8A56264E-5C36-4845-ADAE-80715625F1EF}"/>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BDF808-3A81-4EC9-ABE5-85DE235210B3}"/>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97175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331F-FB17-4B0C-B68D-3B2A9B206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2F1D0E2-9A6D-4447-8691-B1E34BBD5E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E29824-073E-4263-A6D1-F520C19FA5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13118-0EE9-4675-8851-FA5B309ABB6F}"/>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6" name="Footer Placeholder 5">
            <a:extLst>
              <a:ext uri="{FF2B5EF4-FFF2-40B4-BE49-F238E27FC236}">
                <a16:creationId xmlns:a16="http://schemas.microsoft.com/office/drawing/2014/main" id="{30F788E4-7706-4B98-96B2-CB07DC192CA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2BFD04E-E95E-4C52-9424-65733A1234C8}"/>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75637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DD09-4BEA-42E1-AC38-3D76FB794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3493FE9-7BBE-4CF2-B70F-B6DEAD8A09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A5C8B9D-231B-4A91-85CD-50C353918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B045E-D637-4D7A-AAE4-B7FF4A187626}"/>
              </a:ext>
            </a:extLst>
          </p:cNvPr>
          <p:cNvSpPr>
            <a:spLocks noGrp="1"/>
          </p:cNvSpPr>
          <p:nvPr>
            <p:ph type="dt" sz="half" idx="10"/>
          </p:nvPr>
        </p:nvSpPr>
        <p:spPr/>
        <p:txBody>
          <a:bodyPr/>
          <a:lstStyle/>
          <a:p>
            <a:fld id="{D0BDE258-E9A8-4CA4-8FBD-49DD30C4DC84}" type="datetimeFigureOut">
              <a:rPr lang="en-AU" smtClean="0"/>
              <a:t>17/06/2021</a:t>
            </a:fld>
            <a:endParaRPr lang="en-AU" dirty="0"/>
          </a:p>
        </p:txBody>
      </p:sp>
      <p:sp>
        <p:nvSpPr>
          <p:cNvPr id="6" name="Footer Placeholder 5">
            <a:extLst>
              <a:ext uri="{FF2B5EF4-FFF2-40B4-BE49-F238E27FC236}">
                <a16:creationId xmlns:a16="http://schemas.microsoft.com/office/drawing/2014/main" id="{82CCFC6B-7B6C-49EC-B22A-E71137437C8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3FB28E42-4062-4A41-B665-D35B8F4DB7F9}"/>
              </a:ext>
            </a:extLst>
          </p:cNvPr>
          <p:cNvSpPr>
            <a:spLocks noGrp="1"/>
          </p:cNvSpPr>
          <p:nvPr>
            <p:ph type="sldNum" sz="quarter" idx="12"/>
          </p:nvPr>
        </p:nvSpPr>
        <p:spPr/>
        <p:txBody>
          <a:bodyPr/>
          <a:lstStyle/>
          <a:p>
            <a:fld id="{34B5A955-CB83-4BA0-992D-6A873B783C03}" type="slidenum">
              <a:rPr lang="en-AU" smtClean="0"/>
              <a:t>‹#›</a:t>
            </a:fld>
            <a:endParaRPr lang="en-AU" dirty="0"/>
          </a:p>
        </p:txBody>
      </p:sp>
    </p:spTree>
    <p:extLst>
      <p:ext uri="{BB962C8B-B14F-4D97-AF65-F5344CB8AC3E}">
        <p14:creationId xmlns:p14="http://schemas.microsoft.com/office/powerpoint/2010/main" val="236825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7EFB03-1038-4A9E-8195-0F25F3A46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28FC4D8-C21C-41D3-A170-C0AE0F32C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3AAEC6D-478C-405F-A074-06791065E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DE258-E9A8-4CA4-8FBD-49DD30C4DC84}" type="datetimeFigureOut">
              <a:rPr lang="en-AU" smtClean="0"/>
              <a:t>17/06/2021</a:t>
            </a:fld>
            <a:endParaRPr lang="en-AU" dirty="0"/>
          </a:p>
        </p:txBody>
      </p:sp>
      <p:sp>
        <p:nvSpPr>
          <p:cNvPr id="5" name="Footer Placeholder 4">
            <a:extLst>
              <a:ext uri="{FF2B5EF4-FFF2-40B4-BE49-F238E27FC236}">
                <a16:creationId xmlns:a16="http://schemas.microsoft.com/office/drawing/2014/main" id="{640FBBC3-D09B-426B-BAD7-284263A16D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FD27DFCE-F60F-459E-BFE5-31943FE5DB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5A955-CB83-4BA0-992D-6A873B783C03}" type="slidenum">
              <a:rPr lang="en-AU" smtClean="0"/>
              <a:t>‹#›</a:t>
            </a:fld>
            <a:endParaRPr lang="en-AU" dirty="0"/>
          </a:p>
        </p:txBody>
      </p:sp>
    </p:spTree>
    <p:extLst>
      <p:ext uri="{BB962C8B-B14F-4D97-AF65-F5344CB8AC3E}">
        <p14:creationId xmlns:p14="http://schemas.microsoft.com/office/powerpoint/2010/main" val="285468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dirty="0">
              <a:latin typeface="Calibri" panose="020F0502020204030204" pitchFamily="34" charset="0"/>
            </a:endParaRPr>
          </a:p>
          <a:p>
            <a:r>
              <a:rPr lang="en-AU" altLang="en-US" b="1" dirty="0">
                <a:latin typeface="Gautami" panose="020B0502040204020203" pitchFamily="34" charset="0"/>
                <a:cs typeface="Gautami" panose="020B0502040204020203" pitchFamily="34" charset="0"/>
              </a:rPr>
              <a:t>These ppt slides have been designed to allow you to read the question, think about the responses and then on the next ‘click’ the answer will appear. Keep ‘clicking’ your way through all ten slides. </a:t>
            </a:r>
          </a:p>
          <a:p>
            <a:endParaRPr lang="en-AU" altLang="en-US" b="1" dirty="0">
              <a:latin typeface="Gautami" panose="020B0502040204020203" pitchFamily="34" charset="0"/>
              <a:cs typeface="Gautami" panose="020B0502040204020203" pitchFamily="34" charset="0"/>
            </a:endParaRPr>
          </a:p>
          <a:p>
            <a:pPr algn="ctr"/>
            <a:r>
              <a:rPr lang="en-AU" altLang="en-US" b="1" dirty="0">
                <a:solidFill>
                  <a:srgbClr val="0070C0"/>
                </a:solidFill>
                <a:latin typeface="Gautami" panose="020B0502040204020203" pitchFamily="34" charset="0"/>
                <a:cs typeface="Gautami" panose="020B0502040204020203" pitchFamily="34" charset="0"/>
              </a:rPr>
              <a:t>You should allow a maximum of 1 minute per slide, keep an eye on the timer provided.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Make sure you focus on the key words in the question and if any visual stimulus material (graphs, tables, etc) are provided, to understand what is being represented before considering the 4 responses provided.</a:t>
            </a: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Tree>
    <p:extLst>
      <p:ext uri="{BB962C8B-B14F-4D97-AF65-F5344CB8AC3E}">
        <p14:creationId xmlns:p14="http://schemas.microsoft.com/office/powerpoint/2010/main" val="38516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9. The following is an example of a 1</a:t>
            </a:r>
            <a:r>
              <a:rPr lang="en-AU" altLang="en-US" b="1" baseline="30000" dirty="0">
                <a:latin typeface="Gautami" panose="020B0502040204020203" pitchFamily="34" charset="0"/>
                <a:cs typeface="Gautami" panose="020B0502040204020203" pitchFamily="34" charset="0"/>
              </a:rPr>
              <a:t>st</a:t>
            </a:r>
            <a:r>
              <a:rPr lang="en-AU" altLang="en-US" b="1" dirty="0">
                <a:latin typeface="Gautami" panose="020B0502040204020203" pitchFamily="34" charset="0"/>
                <a:cs typeface="Gautami" panose="020B0502040204020203" pitchFamily="34" charset="0"/>
              </a:rPr>
              <a:t> class lever system in the human body:</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Knee extension : </a:t>
            </a:r>
            <a:r>
              <a:rPr lang="en-AU" altLang="en-US" dirty="0">
                <a:solidFill>
                  <a:srgbClr val="0070C0"/>
                </a:solidFill>
                <a:latin typeface="Gautami" panose="020B0502040204020203" pitchFamily="34" charset="0"/>
                <a:cs typeface="Gautami" panose="020B0502040204020203" pitchFamily="34" charset="0"/>
              </a:rPr>
              <a:t>example</a:t>
            </a:r>
            <a:r>
              <a:rPr lang="en-AU" altLang="en-US" dirty="0">
                <a:latin typeface="Gautami" panose="020B0502040204020203" pitchFamily="34" charset="0"/>
                <a:cs typeface="Gautami" panose="020B0502040204020203" pitchFamily="34" charset="0"/>
              </a:rPr>
              <a:t> = seated quad leg extension</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Knee flexion : </a:t>
            </a:r>
            <a:r>
              <a:rPr lang="en-AU" altLang="en-US" dirty="0">
                <a:solidFill>
                  <a:srgbClr val="0070C0"/>
                </a:solidFill>
                <a:latin typeface="Gautami" panose="020B0502040204020203" pitchFamily="34" charset="0"/>
                <a:cs typeface="Gautami" panose="020B0502040204020203" pitchFamily="34" charset="0"/>
              </a:rPr>
              <a:t>example</a:t>
            </a:r>
            <a:r>
              <a:rPr lang="en-AU" altLang="en-US" dirty="0">
                <a:latin typeface="Gautami" panose="020B0502040204020203" pitchFamily="34" charset="0"/>
                <a:cs typeface="Gautami" panose="020B0502040204020203" pitchFamily="34" charset="0"/>
              </a:rPr>
              <a:t> = lying hamstring leg curl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Elbow extension : </a:t>
            </a:r>
            <a:r>
              <a:rPr lang="en-AU" altLang="en-US" dirty="0">
                <a:solidFill>
                  <a:srgbClr val="0070C0"/>
                </a:solidFill>
                <a:latin typeface="Gautami" panose="020B0502040204020203" pitchFamily="34" charset="0"/>
                <a:cs typeface="Gautami" panose="020B0502040204020203" pitchFamily="34" charset="0"/>
              </a:rPr>
              <a:t>example</a:t>
            </a:r>
            <a:r>
              <a:rPr lang="en-AU" altLang="en-US" dirty="0">
                <a:latin typeface="Gautami" panose="020B0502040204020203" pitchFamily="34" charset="0"/>
                <a:cs typeface="Gautami" panose="020B0502040204020203" pitchFamily="34" charset="0"/>
              </a:rPr>
              <a:t> = tricep extension with kettle bell</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Elbow flexion : </a:t>
            </a:r>
            <a:r>
              <a:rPr lang="en-AU" altLang="en-US" dirty="0">
                <a:solidFill>
                  <a:srgbClr val="0070C0"/>
                </a:solidFill>
                <a:latin typeface="Gautami" panose="020B0502040204020203" pitchFamily="34" charset="0"/>
                <a:cs typeface="Gautami" panose="020B0502040204020203" pitchFamily="34" charset="0"/>
              </a:rPr>
              <a:t>example</a:t>
            </a:r>
            <a:r>
              <a:rPr lang="en-AU" altLang="en-US" dirty="0">
                <a:latin typeface="Gautami" panose="020B0502040204020203" pitchFamily="34" charset="0"/>
                <a:cs typeface="Gautami" panose="020B0502040204020203" pitchFamily="34" charset="0"/>
              </a:rPr>
              <a:t> = bicep curl with barbell</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spTree>
    <p:extLst>
      <p:ext uri="{BB962C8B-B14F-4D97-AF65-F5344CB8AC3E}">
        <p14:creationId xmlns:p14="http://schemas.microsoft.com/office/powerpoint/2010/main" val="191241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10. Performing a push-up as in the image below represents the following type of lever system: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1</a:t>
            </a:r>
            <a:r>
              <a:rPr lang="en-AU" altLang="en-US" baseline="30000" dirty="0">
                <a:latin typeface="Gautami" panose="020B0502040204020203" pitchFamily="34" charset="0"/>
                <a:cs typeface="Gautami" panose="020B0502040204020203" pitchFamily="34" charset="0"/>
              </a:rPr>
              <a:t>st</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2</a:t>
            </a:r>
            <a:r>
              <a:rPr lang="en-AU" altLang="en-US" baseline="30000" dirty="0">
                <a:latin typeface="Gautami" panose="020B0502040204020203" pitchFamily="34" charset="0"/>
                <a:cs typeface="Gautami" panose="020B0502040204020203" pitchFamily="34" charset="0"/>
              </a:rPr>
              <a:t>nd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3</a:t>
            </a:r>
            <a:r>
              <a:rPr lang="en-AU" altLang="en-US" baseline="30000" dirty="0">
                <a:latin typeface="Gautami" panose="020B0502040204020203" pitchFamily="34" charset="0"/>
                <a:cs typeface="Gautami" panose="020B0502040204020203" pitchFamily="34" charset="0"/>
              </a:rPr>
              <a:t>rd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4</a:t>
            </a:r>
            <a:r>
              <a:rPr lang="en-AU" altLang="en-US" baseline="30000" dirty="0">
                <a:latin typeface="Gautami" panose="020B0502040204020203" pitchFamily="34" charset="0"/>
                <a:cs typeface="Gautami" panose="020B0502040204020203" pitchFamily="34" charset="0"/>
              </a:rPr>
              <a:t>th</a:t>
            </a:r>
            <a:r>
              <a:rPr lang="en-AU" altLang="en-US" b="1" dirty="0">
                <a:latin typeface="Gautami" panose="020B0502040204020203" pitchFamily="34" charset="0"/>
                <a:cs typeface="Gautami" panose="020B0502040204020203" pitchFamily="34" charset="0"/>
              </a:rPr>
              <a:t> </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B </a:t>
            </a:r>
          </a:p>
        </p:txBody>
      </p:sp>
      <p:pic>
        <p:nvPicPr>
          <p:cNvPr id="4" name="Picture 3">
            <a:extLst>
              <a:ext uri="{FF2B5EF4-FFF2-40B4-BE49-F238E27FC236}">
                <a16:creationId xmlns:a16="http://schemas.microsoft.com/office/drawing/2014/main" id="{3A2E3B7F-42E5-4D1A-8E0E-75A1A333EEED}"/>
              </a:ext>
            </a:extLst>
          </p:cNvPr>
          <p:cNvPicPr>
            <a:picLocks noChangeAspect="1"/>
          </p:cNvPicPr>
          <p:nvPr/>
        </p:nvPicPr>
        <p:blipFill>
          <a:blip r:embed="rId3"/>
          <a:stretch>
            <a:fillRect/>
          </a:stretch>
        </p:blipFill>
        <p:spPr>
          <a:xfrm>
            <a:off x="5430479" y="4367069"/>
            <a:ext cx="3448050" cy="1847850"/>
          </a:xfrm>
          <a:prstGeom prst="rect">
            <a:avLst/>
          </a:prstGeom>
        </p:spPr>
      </p:pic>
    </p:spTree>
    <p:extLst>
      <p:ext uri="{BB962C8B-B14F-4D97-AF65-F5344CB8AC3E}">
        <p14:creationId xmlns:p14="http://schemas.microsoft.com/office/powerpoint/2010/main" val="33047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1. These tongs were used to pick up and turn a sausage on the BBQ, and they represent which class of lever:</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1</a:t>
            </a:r>
            <a:r>
              <a:rPr lang="en-AU" altLang="en-US" baseline="30000" dirty="0">
                <a:latin typeface="Gautami" panose="020B0502040204020203" pitchFamily="34" charset="0"/>
                <a:cs typeface="Gautami" panose="020B0502040204020203" pitchFamily="34" charset="0"/>
              </a:rPr>
              <a:t>st</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2</a:t>
            </a:r>
            <a:r>
              <a:rPr lang="en-AU" altLang="en-US" baseline="30000" dirty="0">
                <a:latin typeface="Gautami" panose="020B0502040204020203" pitchFamily="34" charset="0"/>
                <a:cs typeface="Gautami" panose="020B0502040204020203" pitchFamily="34" charset="0"/>
              </a:rPr>
              <a:t>nd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3</a:t>
            </a:r>
            <a:r>
              <a:rPr lang="en-AU" altLang="en-US" baseline="30000" dirty="0">
                <a:latin typeface="Gautami" panose="020B0502040204020203" pitchFamily="34" charset="0"/>
                <a:cs typeface="Gautami" panose="020B0502040204020203" pitchFamily="34" charset="0"/>
              </a:rPr>
              <a:t>rd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4</a:t>
            </a:r>
            <a:r>
              <a:rPr lang="en-AU" altLang="en-US" baseline="30000" dirty="0">
                <a:latin typeface="Gautami" panose="020B0502040204020203" pitchFamily="34" charset="0"/>
                <a:cs typeface="Gautami" panose="020B0502040204020203" pitchFamily="34" charset="0"/>
              </a:rPr>
              <a:t>th</a:t>
            </a:r>
            <a:r>
              <a:rPr lang="en-AU" altLang="en-US" b="1" dirty="0">
                <a:latin typeface="Gautami" panose="020B0502040204020203" pitchFamily="34" charset="0"/>
                <a:cs typeface="Gautami" panose="020B0502040204020203" pitchFamily="34" charset="0"/>
              </a:rPr>
              <a:t> </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6F38ACCA-2E33-4B4B-B948-E39120C7B422}"/>
              </a:ext>
            </a:extLst>
          </p:cNvPr>
          <p:cNvPicPr>
            <a:picLocks noChangeAspect="1"/>
          </p:cNvPicPr>
          <p:nvPr/>
        </p:nvPicPr>
        <p:blipFill>
          <a:blip r:embed="rId3"/>
          <a:stretch>
            <a:fillRect/>
          </a:stretch>
        </p:blipFill>
        <p:spPr>
          <a:xfrm>
            <a:off x="2453982" y="2519557"/>
            <a:ext cx="6296025" cy="3629025"/>
          </a:xfrm>
          <a:prstGeom prst="rect">
            <a:avLst/>
          </a:prstGeom>
        </p:spPr>
      </p:pic>
    </p:spTree>
    <p:extLst>
      <p:ext uri="{BB962C8B-B14F-4D97-AF65-F5344CB8AC3E}">
        <p14:creationId xmlns:p14="http://schemas.microsoft.com/office/powerpoint/2010/main" val="208579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2. As the load/resistance is moved further  away from the axis/fulcrum, the amount of force required to move the load: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Increases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Decreases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Remains the same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Is inversely proportional to the distance the load is moved.</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A </a:t>
            </a:r>
          </a:p>
        </p:txBody>
      </p:sp>
    </p:spTree>
    <p:extLst>
      <p:ext uri="{BB962C8B-B14F-4D97-AF65-F5344CB8AC3E}">
        <p14:creationId xmlns:p14="http://schemas.microsoft.com/office/powerpoint/2010/main" val="345708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3. Toby and Charlotte have bogged their SUV whilst camping. They use their knowledge of levers to position 2 logs in an effort to lift the vehicle and clear it from the muddy bog. Use the image to determine the type of lever they create: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1</a:t>
            </a:r>
            <a:r>
              <a:rPr lang="en-AU" altLang="en-US" baseline="30000" dirty="0">
                <a:latin typeface="Gautami" panose="020B0502040204020203" pitchFamily="34" charset="0"/>
                <a:cs typeface="Gautami" panose="020B0502040204020203" pitchFamily="34" charset="0"/>
              </a:rPr>
              <a:t>st</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2</a:t>
            </a:r>
            <a:r>
              <a:rPr lang="en-AU" altLang="en-US" baseline="30000" dirty="0">
                <a:latin typeface="Gautami" panose="020B0502040204020203" pitchFamily="34" charset="0"/>
                <a:cs typeface="Gautami" panose="020B0502040204020203" pitchFamily="34" charset="0"/>
              </a:rPr>
              <a:t>nd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3</a:t>
            </a:r>
            <a:r>
              <a:rPr lang="en-AU" altLang="en-US" baseline="30000" dirty="0">
                <a:latin typeface="Gautami" panose="020B0502040204020203" pitchFamily="34" charset="0"/>
                <a:cs typeface="Gautami" panose="020B0502040204020203" pitchFamily="34" charset="0"/>
              </a:rPr>
              <a:t>rd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4</a:t>
            </a:r>
            <a:r>
              <a:rPr lang="en-AU" altLang="en-US" baseline="30000" dirty="0">
                <a:latin typeface="Gautami" panose="020B0502040204020203" pitchFamily="34" charset="0"/>
                <a:cs typeface="Gautami" panose="020B0502040204020203" pitchFamily="34" charset="0"/>
              </a:rPr>
              <a:t>th</a:t>
            </a:r>
            <a:r>
              <a:rPr lang="en-AU" altLang="en-US" b="1" dirty="0">
                <a:latin typeface="Gautami" panose="020B0502040204020203" pitchFamily="34" charset="0"/>
                <a:cs typeface="Gautami" panose="020B0502040204020203" pitchFamily="34" charset="0"/>
              </a:rPr>
              <a:t> </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198066"/>
            <a:ext cx="2537927" cy="369332"/>
          </a:xfrm>
          <a:prstGeom prst="rect">
            <a:avLst/>
          </a:prstGeom>
          <a:noFill/>
        </p:spPr>
        <p:txBody>
          <a:bodyPr wrap="square" rtlCol="0">
            <a:spAutoFit/>
          </a:bodyPr>
          <a:lstStyle/>
          <a:p>
            <a:r>
              <a:rPr lang="en-AU" b="1" dirty="0">
                <a:solidFill>
                  <a:srgbClr val="0070C0"/>
                </a:solidFill>
              </a:rPr>
              <a:t>ANSWER : A </a:t>
            </a:r>
          </a:p>
        </p:txBody>
      </p:sp>
      <p:pic>
        <p:nvPicPr>
          <p:cNvPr id="4" name="Picture 3">
            <a:extLst>
              <a:ext uri="{FF2B5EF4-FFF2-40B4-BE49-F238E27FC236}">
                <a16:creationId xmlns:a16="http://schemas.microsoft.com/office/drawing/2014/main" id="{6A8594C5-6E6A-44F0-8265-5EF620D672DE}"/>
              </a:ext>
            </a:extLst>
          </p:cNvPr>
          <p:cNvPicPr>
            <a:picLocks noChangeAspect="1"/>
          </p:cNvPicPr>
          <p:nvPr/>
        </p:nvPicPr>
        <p:blipFill>
          <a:blip r:embed="rId3"/>
          <a:stretch>
            <a:fillRect/>
          </a:stretch>
        </p:blipFill>
        <p:spPr>
          <a:xfrm>
            <a:off x="3992204" y="4534678"/>
            <a:ext cx="4886325" cy="2196139"/>
          </a:xfrm>
          <a:prstGeom prst="rect">
            <a:avLst/>
          </a:prstGeom>
        </p:spPr>
      </p:pic>
    </p:spTree>
    <p:extLst>
      <p:ext uri="{BB962C8B-B14F-4D97-AF65-F5344CB8AC3E}">
        <p14:creationId xmlns:p14="http://schemas.microsoft.com/office/powerpoint/2010/main" val="29697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4. In the diagram below, the mechanical advantage is: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&lt;1</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=1</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&gt;1</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sym typeface="Wingdings" panose="05000000000000000000" pitchFamily="2" charset="2"/>
              </a:rPr>
              <a:t> 1</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E0D9E4E6-2266-43E8-874C-4623B59BD414}"/>
              </a:ext>
            </a:extLst>
          </p:cNvPr>
          <p:cNvPicPr>
            <a:picLocks noChangeAspect="1"/>
          </p:cNvPicPr>
          <p:nvPr/>
        </p:nvPicPr>
        <p:blipFill>
          <a:blip r:embed="rId3"/>
          <a:stretch>
            <a:fillRect/>
          </a:stretch>
        </p:blipFill>
        <p:spPr>
          <a:xfrm>
            <a:off x="4147360" y="4367069"/>
            <a:ext cx="4886325" cy="2271468"/>
          </a:xfrm>
          <a:prstGeom prst="rect">
            <a:avLst/>
          </a:prstGeom>
        </p:spPr>
      </p:pic>
    </p:spTree>
    <p:extLst>
      <p:ext uri="{BB962C8B-B14F-4D97-AF65-F5344CB8AC3E}">
        <p14:creationId xmlns:p14="http://schemas.microsoft.com/office/powerpoint/2010/main" val="16504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062651"/>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5. The image shows the player on the left of the net pushing off the sand to perform a block.  In the circled section, the middle component/part of the lever created is the: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Fulcrum (toes)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Fulcrum (ankle)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Load (body weight)</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Effort (gastrocnemius)</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257656"/>
            <a:ext cx="2537927" cy="369332"/>
          </a:xfrm>
          <a:prstGeom prst="rect">
            <a:avLst/>
          </a:prstGeom>
          <a:noFill/>
        </p:spPr>
        <p:txBody>
          <a:bodyPr wrap="square" rtlCol="0">
            <a:spAutoFit/>
          </a:bodyPr>
          <a:lstStyle/>
          <a:p>
            <a:r>
              <a:rPr lang="en-AU" b="1" dirty="0">
                <a:solidFill>
                  <a:srgbClr val="0070C0"/>
                </a:solidFill>
              </a:rPr>
              <a:t>ANSWER : C  </a:t>
            </a:r>
          </a:p>
        </p:txBody>
      </p:sp>
      <p:pic>
        <p:nvPicPr>
          <p:cNvPr id="4" name="Picture 3">
            <a:extLst>
              <a:ext uri="{FF2B5EF4-FFF2-40B4-BE49-F238E27FC236}">
                <a16:creationId xmlns:a16="http://schemas.microsoft.com/office/drawing/2014/main" id="{DDA5ECA2-5811-4293-8D9C-73E9B59B2244}"/>
              </a:ext>
            </a:extLst>
          </p:cNvPr>
          <p:cNvPicPr>
            <a:picLocks noChangeAspect="1"/>
          </p:cNvPicPr>
          <p:nvPr/>
        </p:nvPicPr>
        <p:blipFill>
          <a:blip r:embed="rId3"/>
          <a:stretch>
            <a:fillRect/>
          </a:stretch>
        </p:blipFill>
        <p:spPr>
          <a:xfrm>
            <a:off x="5116154" y="2770560"/>
            <a:ext cx="3762375" cy="3562350"/>
          </a:xfrm>
          <a:prstGeom prst="rect">
            <a:avLst/>
          </a:prstGeom>
        </p:spPr>
      </p:pic>
    </p:spTree>
    <p:extLst>
      <p:ext uri="{BB962C8B-B14F-4D97-AF65-F5344CB8AC3E}">
        <p14:creationId xmlns:p14="http://schemas.microsoft.com/office/powerpoint/2010/main" val="36636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4339650"/>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6. When considering levers, the mechanical advantaged can be increased by:</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Moving the axis/fulcrum further away from the point where the force/effort is being applied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Increasing the amount of force that is applied away from the load/resistance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Positioning load/resistance an equal distance from the force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Resistance arm is greater than the force arm</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5319363"/>
            <a:ext cx="2537927" cy="369332"/>
          </a:xfrm>
          <a:prstGeom prst="rect">
            <a:avLst/>
          </a:prstGeom>
          <a:noFill/>
        </p:spPr>
        <p:txBody>
          <a:bodyPr wrap="square" rtlCol="0">
            <a:spAutoFit/>
          </a:bodyPr>
          <a:lstStyle/>
          <a:p>
            <a:r>
              <a:rPr lang="en-AU" b="1" dirty="0">
                <a:solidFill>
                  <a:srgbClr val="0070C0"/>
                </a:solidFill>
              </a:rPr>
              <a:t>ANSWER : A </a:t>
            </a:r>
          </a:p>
        </p:txBody>
      </p:sp>
    </p:spTree>
    <p:extLst>
      <p:ext uri="{BB962C8B-B14F-4D97-AF65-F5344CB8AC3E}">
        <p14:creationId xmlns:p14="http://schemas.microsoft.com/office/powerpoint/2010/main" val="298948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785652"/>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7.  Greatest speed can be generated when applying the same force in the following lever system:</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1</a:t>
            </a:r>
            <a:r>
              <a:rPr lang="en-AU" altLang="en-US" baseline="30000" dirty="0">
                <a:latin typeface="Gautami" panose="020B0502040204020203" pitchFamily="34" charset="0"/>
                <a:cs typeface="Gautami" panose="020B0502040204020203" pitchFamily="34" charset="0"/>
              </a:rPr>
              <a:t>st</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2</a:t>
            </a:r>
            <a:r>
              <a:rPr lang="en-AU" altLang="en-US" baseline="30000" dirty="0">
                <a:latin typeface="Gautami" panose="020B0502040204020203" pitchFamily="34" charset="0"/>
                <a:cs typeface="Gautami" panose="020B0502040204020203" pitchFamily="34" charset="0"/>
              </a:rPr>
              <a:t>nd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3</a:t>
            </a:r>
            <a:r>
              <a:rPr lang="en-AU" altLang="en-US" baseline="30000" dirty="0">
                <a:latin typeface="Gautami" panose="020B0502040204020203" pitchFamily="34" charset="0"/>
                <a:cs typeface="Gautami" panose="020B0502040204020203" pitchFamily="34" charset="0"/>
              </a:rPr>
              <a:t>rd</a:t>
            </a:r>
            <a:r>
              <a:rPr lang="en-AU" altLang="en-US" dirty="0">
                <a:latin typeface="Gautami" panose="020B0502040204020203" pitchFamily="34" charset="0"/>
                <a:cs typeface="Gautami" panose="020B0502040204020203" pitchFamily="34" charset="0"/>
              </a:rPr>
              <a:t> </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4</a:t>
            </a:r>
            <a:r>
              <a:rPr lang="en-AU" altLang="en-US" baseline="30000" dirty="0">
                <a:latin typeface="Gautami" panose="020B0502040204020203" pitchFamily="34" charset="0"/>
                <a:cs typeface="Gautami" panose="020B0502040204020203" pitchFamily="34" charset="0"/>
              </a:rPr>
              <a:t>th</a:t>
            </a:r>
            <a:r>
              <a:rPr lang="en-AU" altLang="en-US" b="1" dirty="0">
                <a:latin typeface="Gautami" panose="020B0502040204020203" pitchFamily="34" charset="0"/>
                <a:cs typeface="Gautami" panose="020B0502040204020203" pitchFamily="34" charset="0"/>
              </a:rPr>
              <a:t> </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A </a:t>
            </a:r>
          </a:p>
        </p:txBody>
      </p:sp>
    </p:spTree>
    <p:extLst>
      <p:ext uri="{BB962C8B-B14F-4D97-AF65-F5344CB8AC3E}">
        <p14:creationId xmlns:p14="http://schemas.microsoft.com/office/powerpoint/2010/main" val="5143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7F286E-2C44-44F2-B61B-EA4284CB06BB}"/>
              </a:ext>
            </a:extLst>
          </p:cNvPr>
          <p:cNvPicPr>
            <a:picLocks noChangeAspect="1"/>
          </p:cNvPicPr>
          <p:nvPr/>
        </p:nvPicPr>
        <p:blipFill>
          <a:blip r:embed="rId2"/>
          <a:stretch>
            <a:fillRect/>
          </a:stretch>
        </p:blipFill>
        <p:spPr>
          <a:xfrm>
            <a:off x="8878529" y="0"/>
            <a:ext cx="3313471" cy="6858000"/>
          </a:xfrm>
          <a:prstGeom prst="rect">
            <a:avLst/>
          </a:prstGeom>
        </p:spPr>
      </p:pic>
      <p:sp>
        <p:nvSpPr>
          <p:cNvPr id="6" name="TextBox 5">
            <a:extLst>
              <a:ext uri="{FF2B5EF4-FFF2-40B4-BE49-F238E27FC236}">
                <a16:creationId xmlns:a16="http://schemas.microsoft.com/office/drawing/2014/main" id="{3B49B08E-071D-4CB0-8EB5-C54BD4408022}"/>
              </a:ext>
            </a:extLst>
          </p:cNvPr>
          <p:cNvSpPr txBox="1"/>
          <p:nvPr/>
        </p:nvSpPr>
        <p:spPr>
          <a:xfrm>
            <a:off x="998376" y="858416"/>
            <a:ext cx="7623110" cy="3508653"/>
          </a:xfrm>
          <a:prstGeom prst="rect">
            <a:avLst/>
          </a:prstGeom>
          <a:noFill/>
        </p:spPr>
        <p:txBody>
          <a:bodyPr wrap="square" rtlCol="0">
            <a:spAutoFit/>
          </a:bodyPr>
          <a:lstStyle/>
          <a:p>
            <a:r>
              <a:rPr lang="en-AU" altLang="en-US" sz="2400" b="1" dirty="0">
                <a:solidFill>
                  <a:srgbClr val="0070C0"/>
                </a:solidFill>
                <a:latin typeface="Gautami" panose="020B0502040204020203" pitchFamily="34" charset="0"/>
                <a:cs typeface="Gautami" panose="020B0502040204020203" pitchFamily="34" charset="0"/>
              </a:rPr>
              <a:t>LEVERS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8. In the human body, the effort/force can be located: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A. </a:t>
            </a:r>
            <a:r>
              <a:rPr lang="en-AU" altLang="en-US" dirty="0">
                <a:latin typeface="Gautami" panose="020B0502040204020203" pitchFamily="34" charset="0"/>
                <a:cs typeface="Gautami" panose="020B0502040204020203" pitchFamily="34" charset="0"/>
              </a:rPr>
              <a:t>Equidistant from the point of resistance</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B. </a:t>
            </a:r>
            <a:r>
              <a:rPr lang="en-AU" altLang="en-US" dirty="0">
                <a:latin typeface="Gautami" panose="020B0502040204020203" pitchFamily="34" charset="0"/>
                <a:cs typeface="Gautami" panose="020B0502040204020203" pitchFamily="34" charset="0"/>
              </a:rPr>
              <a:t>Where the greatest amount of muscle mass is located</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C. </a:t>
            </a:r>
            <a:r>
              <a:rPr lang="en-AU" altLang="en-US" dirty="0">
                <a:latin typeface="Gautami" panose="020B0502040204020203" pitchFamily="34" charset="0"/>
                <a:cs typeface="Gautami" panose="020B0502040204020203" pitchFamily="34" charset="0"/>
              </a:rPr>
              <a:t>At the point where a muscle inserts</a:t>
            </a:r>
          </a:p>
          <a:p>
            <a:endParaRPr lang="en-AU" altLang="en-US" b="1" dirty="0">
              <a:latin typeface="Gautami" panose="020B0502040204020203" pitchFamily="34" charset="0"/>
              <a:cs typeface="Gautami" panose="020B0502040204020203" pitchFamily="34" charset="0"/>
            </a:endParaRPr>
          </a:p>
          <a:p>
            <a:r>
              <a:rPr lang="en-AU" altLang="en-US" b="1" dirty="0">
                <a:latin typeface="Gautami" panose="020B0502040204020203" pitchFamily="34" charset="0"/>
                <a:cs typeface="Gautami" panose="020B0502040204020203" pitchFamily="34" charset="0"/>
              </a:rPr>
              <a:t>D. </a:t>
            </a:r>
            <a:r>
              <a:rPr lang="en-AU" altLang="en-US" dirty="0">
                <a:latin typeface="Gautami" panose="020B0502040204020203" pitchFamily="34" charset="0"/>
                <a:cs typeface="Gautami" panose="020B0502040204020203" pitchFamily="34" charset="0"/>
              </a:rPr>
              <a:t>Exactly where the greatest movement occurs</a:t>
            </a:r>
            <a:endParaRPr lang="en-AU" altLang="en-US" dirty="0">
              <a:latin typeface="Calibri" panose="020F0502020204030204" pitchFamily="34" charset="0"/>
            </a:endParaRPr>
          </a:p>
          <a:p>
            <a:endParaRPr lang="en-AU" dirty="0"/>
          </a:p>
        </p:txBody>
      </p:sp>
      <p:sp>
        <p:nvSpPr>
          <p:cNvPr id="9" name="Oval 8">
            <a:extLst>
              <a:ext uri="{FF2B5EF4-FFF2-40B4-BE49-F238E27FC236}">
                <a16:creationId xmlns:a16="http://schemas.microsoft.com/office/drawing/2014/main" id="{9C6AC4ED-98D7-4A65-A97B-FB73D0A53DDC}"/>
              </a:ext>
            </a:extLst>
          </p:cNvPr>
          <p:cNvSpPr/>
          <p:nvPr/>
        </p:nvSpPr>
        <p:spPr>
          <a:xfrm>
            <a:off x="9695509" y="55983"/>
            <a:ext cx="1679510" cy="16048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extBox 1">
            <a:extLst>
              <a:ext uri="{FF2B5EF4-FFF2-40B4-BE49-F238E27FC236}">
                <a16:creationId xmlns:a16="http://schemas.microsoft.com/office/drawing/2014/main" id="{5A80DA51-7490-440C-B663-5B5A121147A7}"/>
              </a:ext>
            </a:extLst>
          </p:cNvPr>
          <p:cNvSpPr txBox="1"/>
          <p:nvPr/>
        </p:nvSpPr>
        <p:spPr>
          <a:xfrm>
            <a:off x="998376" y="4736401"/>
            <a:ext cx="2537927" cy="369332"/>
          </a:xfrm>
          <a:prstGeom prst="rect">
            <a:avLst/>
          </a:prstGeom>
          <a:noFill/>
        </p:spPr>
        <p:txBody>
          <a:bodyPr wrap="square" rtlCol="0">
            <a:spAutoFit/>
          </a:bodyPr>
          <a:lstStyle/>
          <a:p>
            <a:r>
              <a:rPr lang="en-AU" b="1" dirty="0">
                <a:solidFill>
                  <a:srgbClr val="0070C0"/>
                </a:solidFill>
              </a:rPr>
              <a:t>ANSWER : C </a:t>
            </a:r>
          </a:p>
        </p:txBody>
      </p:sp>
    </p:spTree>
    <p:extLst>
      <p:ext uri="{BB962C8B-B14F-4D97-AF65-F5344CB8AC3E}">
        <p14:creationId xmlns:p14="http://schemas.microsoft.com/office/powerpoint/2010/main" val="607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59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629</Words>
  <Application>Microsoft Office PowerPoint</Application>
  <PresentationFormat>Widescreen</PresentationFormat>
  <Paragraphs>127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Gautami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Malpeli</dc:creator>
  <cp:lastModifiedBy>Robert Malpeli</cp:lastModifiedBy>
  <cp:revision>44</cp:revision>
  <dcterms:created xsi:type="dcterms:W3CDTF">2021-06-11T00:46:38Z</dcterms:created>
  <dcterms:modified xsi:type="dcterms:W3CDTF">2021-06-18T00:28:58Z</dcterms:modified>
</cp:coreProperties>
</file>