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6574-087D-40D8-8B50-A83FA633B7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F1894B9-C149-4A9D-B71F-339D0BDD97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EDF47F5-2F28-4566-A606-1A0C817B5F38}"/>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5" name="Footer Placeholder 4">
            <a:extLst>
              <a:ext uri="{FF2B5EF4-FFF2-40B4-BE49-F238E27FC236}">
                <a16:creationId xmlns:a16="http://schemas.microsoft.com/office/drawing/2014/main" id="{BCF83180-481A-4CE9-B9CD-EACC07D3C29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7D68A027-4297-44AF-9052-D3CF346071E2}"/>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852536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734A-2C94-4799-B3F9-AFB0387E069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DDBD510-161B-4DA2-B7A1-9DFCDB22B3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62F3937-BE4E-4302-AD98-F7919D6BC7AD}"/>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5" name="Footer Placeholder 4">
            <a:extLst>
              <a:ext uri="{FF2B5EF4-FFF2-40B4-BE49-F238E27FC236}">
                <a16:creationId xmlns:a16="http://schemas.microsoft.com/office/drawing/2014/main" id="{CE491A95-3A34-421C-A674-1D0C81C5FFF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A8971ADA-F060-4E94-B241-A48439D0EA25}"/>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42008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F91EA-81C4-4257-9030-58593A7867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27E37F-4DBE-425C-A751-056D833D3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32FB64-83DB-4A05-AFDA-7A38C0D59687}"/>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5" name="Footer Placeholder 4">
            <a:extLst>
              <a:ext uri="{FF2B5EF4-FFF2-40B4-BE49-F238E27FC236}">
                <a16:creationId xmlns:a16="http://schemas.microsoft.com/office/drawing/2014/main" id="{BAB1E991-FFBE-4F9E-998A-BE0E31FE1DA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CF4244F9-2B2A-41AF-9206-CBA17144BB06}"/>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545452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D3E2-29BD-43BB-AEBE-0067FFC5CAE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60B3A30-BB57-4891-ABE1-7B98262B2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1B04B07-E811-4101-9D04-01E132BE5579}"/>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5" name="Footer Placeholder 4">
            <a:extLst>
              <a:ext uri="{FF2B5EF4-FFF2-40B4-BE49-F238E27FC236}">
                <a16:creationId xmlns:a16="http://schemas.microsoft.com/office/drawing/2014/main" id="{BCA4A802-BC03-4F76-A502-DFB7534A7FAE}"/>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F3B9D2AD-18A0-4DEF-8188-78D43CDD012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67215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BCA6-543D-4CAD-923E-3DAE4F9C54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B641896-A870-4B12-88AE-0B165E467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A7F14A-9072-4B77-BDDC-7E4C1377C4B2}"/>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5" name="Footer Placeholder 4">
            <a:extLst>
              <a:ext uri="{FF2B5EF4-FFF2-40B4-BE49-F238E27FC236}">
                <a16:creationId xmlns:a16="http://schemas.microsoft.com/office/drawing/2014/main" id="{687FA523-648A-4705-BB1C-705A7F6EA7B1}"/>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B93320E-D035-463F-8BA3-2070D510C9C7}"/>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17961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3B4F3-5D64-4664-A65C-F08A7B4BB1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371646B-0A1A-4F1E-BE81-3CB6D7911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287ECB7-E31B-4E6E-A567-AB79A7899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99A4438-04DB-4724-BEF3-E7BA35D0FE1A}"/>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6" name="Footer Placeholder 5">
            <a:extLst>
              <a:ext uri="{FF2B5EF4-FFF2-40B4-BE49-F238E27FC236}">
                <a16:creationId xmlns:a16="http://schemas.microsoft.com/office/drawing/2014/main" id="{693C376F-9854-4142-BE0E-5E9CF06250C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A8EEB5E0-801F-492C-8B11-94CFAF6A45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20278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E20F-C152-4E4D-88C3-BF4C9E40554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EE80DCD-1988-496C-B66F-D9480EBE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51C760-10BC-43F4-B493-7168748A5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1BEA9C4-2E4C-42ED-A0EA-7F944FA9D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D3427-E45E-461E-811E-CD2F025424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9E93B21-A332-43E8-AA3B-894FE4314343}"/>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8" name="Footer Placeholder 7">
            <a:extLst>
              <a:ext uri="{FF2B5EF4-FFF2-40B4-BE49-F238E27FC236}">
                <a16:creationId xmlns:a16="http://schemas.microsoft.com/office/drawing/2014/main" id="{6293AF4D-B3AE-406A-9AE6-CC9DBEF80185}"/>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8A4F92F-C8B7-41D5-80D8-3734EA89751D}"/>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172148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1347-BC56-4E9C-A7D9-8893875CB3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B0B3621-3193-44FF-81B2-50C2E3E2AB73}"/>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4" name="Footer Placeholder 3">
            <a:extLst>
              <a:ext uri="{FF2B5EF4-FFF2-40B4-BE49-F238E27FC236}">
                <a16:creationId xmlns:a16="http://schemas.microsoft.com/office/drawing/2014/main" id="{3BDF165B-20B0-409C-AFE1-11F92D485960}"/>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92C701DD-985A-4AA0-932A-44C9D45B539E}"/>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324612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5FC9B-FCBB-4C85-A245-DF65A466931C}"/>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3" name="Footer Placeholder 2">
            <a:extLst>
              <a:ext uri="{FF2B5EF4-FFF2-40B4-BE49-F238E27FC236}">
                <a16:creationId xmlns:a16="http://schemas.microsoft.com/office/drawing/2014/main" id="{8A56264E-5C36-4845-ADAE-80715625F1E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B0BDF808-3A81-4EC9-ABE5-85DE235210B3}"/>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97175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331F-FB17-4B0C-B68D-3B2A9B206E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2F1D0E2-9A6D-4447-8691-B1E34BBD5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5E29824-073E-4263-A6D1-F520C19FA5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13118-0EE9-4675-8851-FA5B309ABB6F}"/>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6" name="Footer Placeholder 5">
            <a:extLst>
              <a:ext uri="{FF2B5EF4-FFF2-40B4-BE49-F238E27FC236}">
                <a16:creationId xmlns:a16="http://schemas.microsoft.com/office/drawing/2014/main" id="{30F788E4-7706-4B98-96B2-CB07DC192CA2}"/>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52BFD04E-E95E-4C52-9424-65733A1234C8}"/>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7563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DD09-4BEA-42E1-AC38-3D76FB794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3493FE9-7BBE-4CF2-B70F-B6DEAD8A0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FA5C8B9D-231B-4A91-85CD-50C3539182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BB045E-D637-4D7A-AAE4-B7FF4A187626}"/>
              </a:ext>
            </a:extLst>
          </p:cNvPr>
          <p:cNvSpPr>
            <a:spLocks noGrp="1"/>
          </p:cNvSpPr>
          <p:nvPr>
            <p:ph type="dt" sz="half" idx="10"/>
          </p:nvPr>
        </p:nvSpPr>
        <p:spPr/>
        <p:txBody>
          <a:bodyPr/>
          <a:lstStyle/>
          <a:p>
            <a:fld id="{D0BDE258-E9A8-4CA4-8FBD-49DD30C4DC84}" type="datetimeFigureOut">
              <a:rPr lang="en-AU" smtClean="0"/>
              <a:t>3/07/2021</a:t>
            </a:fld>
            <a:endParaRPr lang="en-AU" dirty="0"/>
          </a:p>
        </p:txBody>
      </p:sp>
      <p:sp>
        <p:nvSpPr>
          <p:cNvPr id="6" name="Footer Placeholder 5">
            <a:extLst>
              <a:ext uri="{FF2B5EF4-FFF2-40B4-BE49-F238E27FC236}">
                <a16:creationId xmlns:a16="http://schemas.microsoft.com/office/drawing/2014/main" id="{82CCFC6B-7B6C-49EC-B22A-E71137437C83}"/>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FB28E42-4062-4A41-B665-D35B8F4DB7F9}"/>
              </a:ext>
            </a:extLst>
          </p:cNvPr>
          <p:cNvSpPr>
            <a:spLocks noGrp="1"/>
          </p:cNvSpPr>
          <p:nvPr>
            <p:ph type="sldNum" sz="quarter" idx="12"/>
          </p:nvPr>
        </p:nvSpPr>
        <p:spPr/>
        <p:txBody>
          <a:bodyPr/>
          <a:lstStyle/>
          <a:p>
            <a:fld id="{34B5A955-CB83-4BA0-992D-6A873B783C03}" type="slidenum">
              <a:rPr lang="en-AU" smtClean="0"/>
              <a:t>‹#›</a:t>
            </a:fld>
            <a:endParaRPr lang="en-AU" dirty="0"/>
          </a:p>
        </p:txBody>
      </p:sp>
    </p:spTree>
    <p:extLst>
      <p:ext uri="{BB962C8B-B14F-4D97-AF65-F5344CB8AC3E}">
        <p14:creationId xmlns:p14="http://schemas.microsoft.com/office/powerpoint/2010/main" val="236825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EFB03-1038-4A9E-8195-0F25F3A46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28FC4D8-C21C-41D3-A170-C0AE0F32C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AAEC6D-478C-405F-A074-06791065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DE258-E9A8-4CA4-8FBD-49DD30C4DC84}" type="datetimeFigureOut">
              <a:rPr lang="en-AU" smtClean="0"/>
              <a:t>3/07/2021</a:t>
            </a:fld>
            <a:endParaRPr lang="en-AU" dirty="0"/>
          </a:p>
        </p:txBody>
      </p:sp>
      <p:sp>
        <p:nvSpPr>
          <p:cNvPr id="5" name="Footer Placeholder 4">
            <a:extLst>
              <a:ext uri="{FF2B5EF4-FFF2-40B4-BE49-F238E27FC236}">
                <a16:creationId xmlns:a16="http://schemas.microsoft.com/office/drawing/2014/main" id="{640FBBC3-D09B-426B-BAD7-284263A16D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D27DFCE-F60F-459E-BFE5-31943FE5D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5A955-CB83-4BA0-992D-6A873B783C03}" type="slidenum">
              <a:rPr lang="en-AU" smtClean="0"/>
              <a:t>‹#›</a:t>
            </a:fld>
            <a:endParaRPr lang="en-AU" dirty="0"/>
          </a:p>
        </p:txBody>
      </p:sp>
    </p:spTree>
    <p:extLst>
      <p:ext uri="{BB962C8B-B14F-4D97-AF65-F5344CB8AC3E}">
        <p14:creationId xmlns:p14="http://schemas.microsoft.com/office/powerpoint/2010/main" val="2854684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endParaRPr lang="en-AU" altLang="en-US" dirty="0">
              <a:latin typeface="Calibri" panose="020F0502020204030204" pitchFamily="34" charset="0"/>
            </a:endParaRPr>
          </a:p>
          <a:p>
            <a:r>
              <a:rPr lang="en-AU" altLang="en-US" b="1" dirty="0">
                <a:latin typeface="Gautami" panose="020B0502040204020203" pitchFamily="34" charset="0"/>
                <a:cs typeface="Gautami" panose="020B0502040204020203" pitchFamily="34" charset="0"/>
              </a:rPr>
              <a:t>These ppt slides have been designed to allow you to read the question, think about the responses and then on the next ‘click’ the answer will appear. Keep ‘clicking’ your way through all ten slides. </a:t>
            </a:r>
          </a:p>
          <a:p>
            <a:endParaRPr lang="en-AU" altLang="en-US" b="1" dirty="0">
              <a:latin typeface="Gautami" panose="020B0502040204020203" pitchFamily="34" charset="0"/>
              <a:cs typeface="Gautami" panose="020B0502040204020203" pitchFamily="34" charset="0"/>
            </a:endParaRPr>
          </a:p>
          <a:p>
            <a:pPr algn="ctr"/>
            <a:r>
              <a:rPr lang="en-AU" altLang="en-US" b="1" dirty="0">
                <a:solidFill>
                  <a:srgbClr val="0070C0"/>
                </a:solidFill>
                <a:latin typeface="Gautami" panose="020B0502040204020203" pitchFamily="34" charset="0"/>
                <a:cs typeface="Gautami" panose="020B0502040204020203" pitchFamily="34" charset="0"/>
              </a:rPr>
              <a:t>You should allow a maximum of 1 minute per slide, keep an eye on the timer provided.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Make sure you focus on the key words in the question and if any visual stimulus material (graphs, tables, etc) are provided, to understand what is being represented before considering the 4 responses provided.</a:t>
            </a: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Tree>
    <p:extLst>
      <p:ext uri="{BB962C8B-B14F-4D97-AF65-F5344CB8AC3E}">
        <p14:creationId xmlns:p14="http://schemas.microsoft.com/office/powerpoint/2010/main" val="38516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9. Most body builders have low levels of flexibility because: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Their muscle mass restricts ROM (range of motion)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They don’t specifically train / target flexibility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They focus on muscular strength more than muscular power</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All of the above</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55065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10. An activity analysis provides information about:</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Informed consent that needs to be obtained prior to fitness testing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Specific movements that should be included in a training program</a:t>
            </a:r>
          </a:p>
          <a:p>
            <a:endParaRPr lang="en-AU" altLang="en-US"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How to improve the accuracy of skills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The ability of a player to return to training after injury</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spTree>
    <p:extLst>
      <p:ext uri="{BB962C8B-B14F-4D97-AF65-F5344CB8AC3E}">
        <p14:creationId xmlns:p14="http://schemas.microsoft.com/office/powerpoint/2010/main" val="89824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1. The most accurate way of collecting data on playing intensity in a game of soccer would be: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Heart rate monitoring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GPS (Global positioning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RPE (rate of perceived exertion)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W:R ratio</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B  </a:t>
            </a:r>
          </a:p>
        </p:txBody>
      </p:sp>
    </p:spTree>
    <p:extLst>
      <p:ext uri="{BB962C8B-B14F-4D97-AF65-F5344CB8AC3E}">
        <p14:creationId xmlns:p14="http://schemas.microsoft.com/office/powerpoint/2010/main" val="2085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785652"/>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2. Data from a game of netball reveals the centre player performed 57 directional changes. This would suggest the following component is vital to successful performance: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Agility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Speed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Balance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Flexibility</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184511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3. Males tend to have a higher VO2 max than females due to having: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More slow twitch fibres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Less oestrogen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Larger hearts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More testosterone</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74977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4062651"/>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4. Two players both record a W:R during a game of badminton of 4:1. This confirms that the following energy system would need to be addressed during training due to it having a large contribution to ATP production during the match:</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ATP-PC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Anaerobic glycolysis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Aerobic energy system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Aerobic glycolysis system</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425871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5. A volleyball player performing 15 spikes during a competition indicates the following should be included in a training program:</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Muscular power (arms)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Speed (arms)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Speed (legs)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Muscular power (legs)</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A  </a:t>
            </a:r>
          </a:p>
        </p:txBody>
      </p:sp>
    </p:spTree>
    <p:extLst>
      <p:ext uri="{BB962C8B-B14F-4D97-AF65-F5344CB8AC3E}">
        <p14:creationId xmlns:p14="http://schemas.microsoft.com/office/powerpoint/2010/main" val="206979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6. A 400 metre sprinter would need to have the following component developed to high levels in order to succeed in competitions: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Speed</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Speed endurance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Anaerobic capacity</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Muscular endurance</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72095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508653"/>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7. One of the significant advantages of using direct observation to analyse AFL players is the ability to:</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Consider multiple players at the same time</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Show players areas they can make improvements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Make immediate or ‘in-time’ changes to improve team outcomes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Save money when compared to digital recording options</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C   </a:t>
            </a:r>
          </a:p>
        </p:txBody>
      </p:sp>
    </p:spTree>
    <p:extLst>
      <p:ext uri="{BB962C8B-B14F-4D97-AF65-F5344CB8AC3E}">
        <p14:creationId xmlns:p14="http://schemas.microsoft.com/office/powerpoint/2010/main" val="197318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7F286E-2C44-44F2-B61B-EA4284CB06BB}"/>
              </a:ext>
            </a:extLst>
          </p:cNvPr>
          <p:cNvPicPr>
            <a:picLocks noChangeAspect="1"/>
          </p:cNvPicPr>
          <p:nvPr/>
        </p:nvPicPr>
        <p:blipFill>
          <a:blip r:embed="rId2"/>
          <a:stretch>
            <a:fillRect/>
          </a:stretch>
        </p:blipFill>
        <p:spPr>
          <a:xfrm>
            <a:off x="8878529" y="0"/>
            <a:ext cx="3313471" cy="6858000"/>
          </a:xfrm>
          <a:prstGeom prst="rect">
            <a:avLst/>
          </a:prstGeom>
        </p:spPr>
      </p:pic>
      <p:sp>
        <p:nvSpPr>
          <p:cNvPr id="6" name="TextBox 5">
            <a:extLst>
              <a:ext uri="{FF2B5EF4-FFF2-40B4-BE49-F238E27FC236}">
                <a16:creationId xmlns:a16="http://schemas.microsoft.com/office/drawing/2014/main" id="{3B49B08E-071D-4CB0-8EB5-C54BD4408022}"/>
              </a:ext>
            </a:extLst>
          </p:cNvPr>
          <p:cNvSpPr txBox="1"/>
          <p:nvPr/>
        </p:nvSpPr>
        <p:spPr>
          <a:xfrm>
            <a:off x="998376" y="858416"/>
            <a:ext cx="7623110" cy="3231654"/>
          </a:xfrm>
          <a:prstGeom prst="rect">
            <a:avLst/>
          </a:prstGeom>
          <a:noFill/>
        </p:spPr>
        <p:txBody>
          <a:bodyPr wrap="square" rtlCol="0">
            <a:spAutoFit/>
          </a:bodyPr>
          <a:lstStyle/>
          <a:p>
            <a:r>
              <a:rPr lang="en-AU" altLang="en-US" sz="2400" b="1" dirty="0">
                <a:solidFill>
                  <a:srgbClr val="0070C0"/>
                </a:solidFill>
                <a:latin typeface="Gautami" panose="020B0502040204020203" pitchFamily="34" charset="0"/>
                <a:cs typeface="Gautami" panose="020B0502040204020203" pitchFamily="34" charset="0"/>
              </a:rPr>
              <a:t>ACTIVITY ANALYSIS &amp; FITNESS COMPONENTS</a:t>
            </a:r>
            <a:endParaRPr lang="en-AU" altLang="en-US" sz="2400"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8. Males can develop greater strength than females due to having:</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A. </a:t>
            </a:r>
            <a:r>
              <a:rPr lang="en-AU" altLang="en-US" dirty="0">
                <a:latin typeface="Gautami" panose="020B0502040204020203" pitchFamily="34" charset="0"/>
                <a:cs typeface="Gautami" panose="020B0502040204020203" pitchFamily="34" charset="0"/>
              </a:rPr>
              <a:t>Longer levers (arms and legs)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B. </a:t>
            </a:r>
            <a:r>
              <a:rPr lang="en-AU" altLang="en-US" dirty="0">
                <a:latin typeface="Gautami" panose="020B0502040204020203" pitchFamily="34" charset="0"/>
                <a:cs typeface="Gautami" panose="020B0502040204020203" pitchFamily="34" charset="0"/>
              </a:rPr>
              <a:t>Greater opportunities to train</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C. </a:t>
            </a:r>
            <a:r>
              <a:rPr lang="en-AU" altLang="en-US" dirty="0">
                <a:latin typeface="Gautami" panose="020B0502040204020203" pitchFamily="34" charset="0"/>
                <a:cs typeface="Gautami" panose="020B0502040204020203" pitchFamily="34" charset="0"/>
              </a:rPr>
              <a:t>More fast twitch fibres</a:t>
            </a:r>
          </a:p>
          <a:p>
            <a:endParaRPr lang="en-AU" altLang="en-US" b="1" dirty="0">
              <a:latin typeface="Gautami" panose="020B0502040204020203" pitchFamily="34" charset="0"/>
              <a:cs typeface="Gautami" panose="020B0502040204020203" pitchFamily="34" charset="0"/>
            </a:endParaRPr>
          </a:p>
          <a:p>
            <a:r>
              <a:rPr lang="en-AU" altLang="en-US" b="1" dirty="0">
                <a:latin typeface="Gautami" panose="020B0502040204020203" pitchFamily="34" charset="0"/>
                <a:cs typeface="Gautami" panose="020B0502040204020203" pitchFamily="34" charset="0"/>
              </a:rPr>
              <a:t>D. </a:t>
            </a:r>
            <a:r>
              <a:rPr lang="en-AU" altLang="en-US" dirty="0">
                <a:latin typeface="Gautami" panose="020B0502040204020203" pitchFamily="34" charset="0"/>
                <a:cs typeface="Gautami" panose="020B0502040204020203" pitchFamily="34" charset="0"/>
              </a:rPr>
              <a:t>Larger muscle mass due to higher testosterone levels</a:t>
            </a:r>
            <a:endParaRPr lang="en-AU" altLang="en-US" dirty="0">
              <a:latin typeface="Calibri" panose="020F0502020204030204" pitchFamily="34" charset="0"/>
            </a:endParaRPr>
          </a:p>
          <a:p>
            <a:endParaRPr lang="en-AU" dirty="0"/>
          </a:p>
        </p:txBody>
      </p:sp>
      <p:sp>
        <p:nvSpPr>
          <p:cNvPr id="9" name="Oval 8">
            <a:extLst>
              <a:ext uri="{FF2B5EF4-FFF2-40B4-BE49-F238E27FC236}">
                <a16:creationId xmlns:a16="http://schemas.microsoft.com/office/drawing/2014/main" id="{9C6AC4ED-98D7-4A65-A97B-FB73D0A53DDC}"/>
              </a:ext>
            </a:extLst>
          </p:cNvPr>
          <p:cNvSpPr/>
          <p:nvPr/>
        </p:nvSpPr>
        <p:spPr>
          <a:xfrm>
            <a:off x="9695509" y="55983"/>
            <a:ext cx="1679510" cy="160486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extBox 1">
            <a:extLst>
              <a:ext uri="{FF2B5EF4-FFF2-40B4-BE49-F238E27FC236}">
                <a16:creationId xmlns:a16="http://schemas.microsoft.com/office/drawing/2014/main" id="{5A80DA51-7490-440C-B663-5B5A121147A7}"/>
              </a:ext>
            </a:extLst>
          </p:cNvPr>
          <p:cNvSpPr txBox="1"/>
          <p:nvPr/>
        </p:nvSpPr>
        <p:spPr>
          <a:xfrm>
            <a:off x="998376" y="4736401"/>
            <a:ext cx="2537927" cy="369332"/>
          </a:xfrm>
          <a:prstGeom prst="rect">
            <a:avLst/>
          </a:prstGeom>
          <a:noFill/>
        </p:spPr>
        <p:txBody>
          <a:bodyPr wrap="square" rtlCol="0">
            <a:spAutoFit/>
          </a:bodyPr>
          <a:lstStyle/>
          <a:p>
            <a:r>
              <a:rPr lang="en-AU" b="1" dirty="0">
                <a:solidFill>
                  <a:srgbClr val="0070C0"/>
                </a:solidFill>
              </a:rPr>
              <a:t>ANSWER :  D  </a:t>
            </a:r>
          </a:p>
        </p:txBody>
      </p:sp>
    </p:spTree>
    <p:extLst>
      <p:ext uri="{BB962C8B-B14F-4D97-AF65-F5344CB8AC3E}">
        <p14:creationId xmlns:p14="http://schemas.microsoft.com/office/powerpoint/2010/main" val="31855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1" presetClass="entr" presetSubtype="1"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wheel(1)">
                                      <p:cBhvr>
                                        <p:cTn id="9" dur="59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8213</TotalTime>
  <Words>672</Words>
  <Application>Microsoft Office PowerPoint</Application>
  <PresentationFormat>Widescreen</PresentationFormat>
  <Paragraphs>117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Gautami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Malpeli</dc:creator>
  <cp:lastModifiedBy>Robert Malpeli</cp:lastModifiedBy>
  <cp:revision>87</cp:revision>
  <dcterms:created xsi:type="dcterms:W3CDTF">2021-06-11T00:46:38Z</dcterms:created>
  <dcterms:modified xsi:type="dcterms:W3CDTF">2021-07-03T04:20:55Z</dcterms:modified>
</cp:coreProperties>
</file>