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3" r:id="rId4"/>
    <p:sldId id="284" r:id="rId5"/>
    <p:sldId id="285" r:id="rId6"/>
    <p:sldId id="286" r:id="rId7"/>
    <p:sldId id="287" r:id="rId8"/>
    <p:sldId id="288" r:id="rId9"/>
    <p:sldId id="289" r:id="rId10"/>
    <p:sldId id="290" r:id="rId11"/>
    <p:sldId id="29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A marathon runner sprints to the finish line to set a new PB (personal best) time. During this final sprint they would experience: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Increased stroke volume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Increased tidal volume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Increased VO</a:t>
            </a:r>
            <a:r>
              <a:rPr lang="en-AU" altLang="en-US" sz="12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maximum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Increased motor unit recruitment</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a:t>
            </a:r>
          </a:p>
        </p:txBody>
      </p:sp>
    </p:spTree>
    <p:extLst>
      <p:ext uri="{BB962C8B-B14F-4D97-AF65-F5344CB8AC3E}">
        <p14:creationId xmlns:p14="http://schemas.microsoft.com/office/powerpoint/2010/main" val="23553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Refer to the graph before selecting the statement that most accurately describes what is represented.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Athlete A and Athlete B reach steady state at the same time (approx.)</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Athlete B is working harder than Athlete A</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Athlete A has a higher LIP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Stroke volume would peak at the same time steady state starts </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pic>
        <p:nvPicPr>
          <p:cNvPr id="8" name="Picture 7">
            <a:extLst>
              <a:ext uri="{FF2B5EF4-FFF2-40B4-BE49-F238E27FC236}">
                <a16:creationId xmlns:a16="http://schemas.microsoft.com/office/drawing/2014/main" id="{65280E29-DEBC-4187-B479-8758ECD57C8D}"/>
              </a:ext>
            </a:extLst>
          </p:cNvPr>
          <p:cNvPicPr>
            <a:picLocks noChangeAspect="1"/>
          </p:cNvPicPr>
          <p:nvPr/>
        </p:nvPicPr>
        <p:blipFill>
          <a:blip r:embed="rId3"/>
          <a:stretch>
            <a:fillRect/>
          </a:stretch>
        </p:blipFill>
        <p:spPr>
          <a:xfrm>
            <a:off x="3746430" y="4506686"/>
            <a:ext cx="5133718" cy="2094527"/>
          </a:xfrm>
          <a:prstGeom prst="rect">
            <a:avLst/>
          </a:prstGeom>
        </p:spPr>
      </p:pic>
    </p:spTree>
    <p:extLst>
      <p:ext uri="{BB962C8B-B14F-4D97-AF65-F5344CB8AC3E}">
        <p14:creationId xmlns:p14="http://schemas.microsoft.com/office/powerpoint/2010/main" val="48350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The ‘pink’ section of the graph corresponds to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PESS (post exercise steady state)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Oxygen deficiency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Oxygen deficit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EPOC</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pic>
        <p:nvPicPr>
          <p:cNvPr id="4" name="Picture 3">
            <a:extLst>
              <a:ext uri="{FF2B5EF4-FFF2-40B4-BE49-F238E27FC236}">
                <a16:creationId xmlns:a16="http://schemas.microsoft.com/office/drawing/2014/main" id="{766F5BA4-549E-44B6-A46C-717E7DA58673}"/>
              </a:ext>
            </a:extLst>
          </p:cNvPr>
          <p:cNvPicPr>
            <a:picLocks noChangeAspect="1"/>
          </p:cNvPicPr>
          <p:nvPr/>
        </p:nvPicPr>
        <p:blipFill>
          <a:blip r:embed="rId3"/>
          <a:stretch>
            <a:fillRect/>
          </a:stretch>
        </p:blipFill>
        <p:spPr>
          <a:xfrm>
            <a:off x="2295331" y="3316796"/>
            <a:ext cx="6301693" cy="2686050"/>
          </a:xfrm>
          <a:prstGeom prst="rect">
            <a:avLst/>
          </a:prstGeom>
        </p:spPr>
      </p:pic>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An athlete participating in the 400m sprint would experience the following acute muscular response: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Increased ATP levels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Increased stroke volume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Increased a-VO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diff</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Increased respiratory rate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421181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During exercise, the alveoli expand and increase their surface area in order to:</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Increase</a:t>
            </a:r>
            <a:r>
              <a:rPr lang="en-AU" altLang="en-US" b="1" dirty="0">
                <a:latin typeface="Gautami" panose="020B0502040204020203" pitchFamily="34" charset="0"/>
                <a:cs typeface="Gautami" panose="020B0502040204020203" pitchFamily="34" charset="0"/>
              </a:rPr>
              <a:t> </a:t>
            </a:r>
            <a:r>
              <a:rPr lang="en-AU" altLang="en-US" dirty="0">
                <a:latin typeface="Gautami" panose="020B0502040204020203" pitchFamily="34" charset="0"/>
                <a:cs typeface="Gautami" panose="020B0502040204020203" pitchFamily="34" charset="0"/>
              </a:rPr>
              <a:t>a-VO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diff</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Increase gaseous exchange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Decrease gaseous exchange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Decrease concentration gradient differences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390056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Which of the following statements best describes stroke volume response to exercise?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Stroke volume increases linearly with exercise intensity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Stroke has a finite capacity which is reached at maximal intensity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Stroke volume increases exponentially with exercise intensity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Stroke has a finite capacity which is reached sub-maximally</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311743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H+ will accumulate during exercise if:</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Steady state is exceeded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a:t>
            </a:r>
            <a:r>
              <a:rPr lang="en-AU" altLang="en-US" dirty="0">
                <a:latin typeface="Gautami" panose="020B0502040204020203" pitchFamily="34" charset="0"/>
                <a:cs typeface="Gautami" panose="020B0502040204020203" pitchFamily="34" charset="0"/>
              </a:rPr>
              <a:t> Athletes reach their LIP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 production exceeds H+ removal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Glycogen sparing results in ‘extra’ CHO becoming available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328040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During exercise in hot conditions, it is common to see vasodilation of blood vessels supplying the skin. This results in: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Higher</a:t>
            </a:r>
            <a:r>
              <a:rPr lang="en-AU" altLang="en-US" b="1" dirty="0">
                <a:latin typeface="Gautami" panose="020B0502040204020203" pitchFamily="34" charset="0"/>
                <a:cs typeface="Gautami" panose="020B0502040204020203" pitchFamily="34" charset="0"/>
              </a:rPr>
              <a:t> </a:t>
            </a:r>
            <a:r>
              <a:rPr lang="en-AU" altLang="en-US" dirty="0">
                <a:latin typeface="Gautami" panose="020B0502040204020203" pitchFamily="34" charset="0"/>
                <a:cs typeface="Gautami" panose="020B0502040204020203" pitchFamily="34" charset="0"/>
              </a:rPr>
              <a:t>sweat rates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Greater amounts of blood being shunted to the skin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Higher muscular heat production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Greater amounts of blood being shunted to the non-vital organs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48980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The oxygen consumption graph reveals that: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Resting levels are 0.25 L/min (approx.)</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The largest oxygen deficit occurs immediately after the warm-up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Oxygen demand is greatest at 17 mins (approx.)</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Oxygen deficit occurs at 43 mins (approx.)</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pic>
        <p:nvPicPr>
          <p:cNvPr id="4" name="Picture 3">
            <a:extLst>
              <a:ext uri="{FF2B5EF4-FFF2-40B4-BE49-F238E27FC236}">
                <a16:creationId xmlns:a16="http://schemas.microsoft.com/office/drawing/2014/main" id="{43AC5559-54F9-4887-B8AD-8B6566E2212B}"/>
              </a:ext>
            </a:extLst>
          </p:cNvPr>
          <p:cNvPicPr>
            <a:picLocks noChangeAspect="1"/>
          </p:cNvPicPr>
          <p:nvPr/>
        </p:nvPicPr>
        <p:blipFill>
          <a:blip r:embed="rId3"/>
          <a:stretch>
            <a:fillRect/>
          </a:stretch>
        </p:blipFill>
        <p:spPr>
          <a:xfrm>
            <a:off x="3163078" y="3760238"/>
            <a:ext cx="5718561" cy="2859970"/>
          </a:xfrm>
          <a:prstGeom prst="rect">
            <a:avLst/>
          </a:prstGeom>
        </p:spPr>
      </p:pic>
    </p:spTree>
    <p:extLst>
      <p:ext uri="{BB962C8B-B14F-4D97-AF65-F5344CB8AC3E}">
        <p14:creationId xmlns:p14="http://schemas.microsoft.com/office/powerpoint/2010/main" val="264554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ACUTE &amp; OXYGEN MECHANISMS/RESPONSES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During a maximal effort 50m freestyle swim that smashes the world record, which acute muscular response would see the greatest change when compared to resting levels?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stores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stores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Glucose stores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Glycogen stores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12883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5804</TotalTime>
  <Words>681</Words>
  <Application>Microsoft Office PowerPoint</Application>
  <PresentationFormat>Widescreen</PresentationFormat>
  <Paragraphs>118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65</cp:revision>
  <dcterms:created xsi:type="dcterms:W3CDTF">2021-06-11T00:46:38Z</dcterms:created>
  <dcterms:modified xsi:type="dcterms:W3CDTF">2021-07-01T09:08:31Z</dcterms:modified>
</cp:coreProperties>
</file>