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83" r:id="rId4"/>
    <p:sldId id="284" r:id="rId5"/>
    <p:sldId id="285" r:id="rId6"/>
    <p:sldId id="286" r:id="rId7"/>
    <p:sldId id="287" r:id="rId8"/>
    <p:sldId id="291" r:id="rId9"/>
    <p:sldId id="288" r:id="rId10"/>
    <p:sldId id="289" r:id="rId11"/>
    <p:sldId id="29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E6574-087D-40D8-8B50-A83FA633B7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8F1894B9-C149-4A9D-B71F-339D0BDD97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5EDF47F5-2F28-4566-A606-1A0C817B5F38}"/>
              </a:ext>
            </a:extLst>
          </p:cNvPr>
          <p:cNvSpPr>
            <a:spLocks noGrp="1"/>
          </p:cNvSpPr>
          <p:nvPr>
            <p:ph type="dt" sz="half" idx="10"/>
          </p:nvPr>
        </p:nvSpPr>
        <p:spPr/>
        <p:txBody>
          <a:bodyPr/>
          <a:lstStyle/>
          <a:p>
            <a:fld id="{D0BDE258-E9A8-4CA4-8FBD-49DD30C4DC84}" type="datetimeFigureOut">
              <a:rPr lang="en-AU" smtClean="0"/>
              <a:t>6/07/2021</a:t>
            </a:fld>
            <a:endParaRPr lang="en-AU" dirty="0"/>
          </a:p>
        </p:txBody>
      </p:sp>
      <p:sp>
        <p:nvSpPr>
          <p:cNvPr id="5" name="Footer Placeholder 4">
            <a:extLst>
              <a:ext uri="{FF2B5EF4-FFF2-40B4-BE49-F238E27FC236}">
                <a16:creationId xmlns:a16="http://schemas.microsoft.com/office/drawing/2014/main" id="{BCF83180-481A-4CE9-B9CD-EACC07D3C29B}"/>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7D68A027-4297-44AF-9052-D3CF346071E2}"/>
              </a:ext>
            </a:extLst>
          </p:cNvPr>
          <p:cNvSpPr>
            <a:spLocks noGrp="1"/>
          </p:cNvSpPr>
          <p:nvPr>
            <p:ph type="sldNum" sz="quarter" idx="12"/>
          </p:nvPr>
        </p:nvSpPr>
        <p:spPr/>
        <p:txBody>
          <a:bodyPr/>
          <a:lstStyle/>
          <a:p>
            <a:fld id="{34B5A955-CB83-4BA0-992D-6A873B783C03}" type="slidenum">
              <a:rPr lang="en-AU" smtClean="0"/>
              <a:t>‹#›</a:t>
            </a:fld>
            <a:endParaRPr lang="en-AU" dirty="0"/>
          </a:p>
        </p:txBody>
      </p:sp>
    </p:spTree>
    <p:extLst>
      <p:ext uri="{BB962C8B-B14F-4D97-AF65-F5344CB8AC3E}">
        <p14:creationId xmlns:p14="http://schemas.microsoft.com/office/powerpoint/2010/main" val="852536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6734A-2C94-4799-B3F9-AFB0387E0692}"/>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DDBD510-161B-4DA2-B7A1-9DFCDB22B3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62F3937-BE4E-4302-AD98-F7919D6BC7AD}"/>
              </a:ext>
            </a:extLst>
          </p:cNvPr>
          <p:cNvSpPr>
            <a:spLocks noGrp="1"/>
          </p:cNvSpPr>
          <p:nvPr>
            <p:ph type="dt" sz="half" idx="10"/>
          </p:nvPr>
        </p:nvSpPr>
        <p:spPr/>
        <p:txBody>
          <a:bodyPr/>
          <a:lstStyle/>
          <a:p>
            <a:fld id="{D0BDE258-E9A8-4CA4-8FBD-49DD30C4DC84}" type="datetimeFigureOut">
              <a:rPr lang="en-AU" smtClean="0"/>
              <a:t>6/07/2021</a:t>
            </a:fld>
            <a:endParaRPr lang="en-AU" dirty="0"/>
          </a:p>
        </p:txBody>
      </p:sp>
      <p:sp>
        <p:nvSpPr>
          <p:cNvPr id="5" name="Footer Placeholder 4">
            <a:extLst>
              <a:ext uri="{FF2B5EF4-FFF2-40B4-BE49-F238E27FC236}">
                <a16:creationId xmlns:a16="http://schemas.microsoft.com/office/drawing/2014/main" id="{CE491A95-3A34-421C-A674-1D0C81C5FFFA}"/>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A8971ADA-F060-4E94-B241-A48439D0EA25}"/>
              </a:ext>
            </a:extLst>
          </p:cNvPr>
          <p:cNvSpPr>
            <a:spLocks noGrp="1"/>
          </p:cNvSpPr>
          <p:nvPr>
            <p:ph type="sldNum" sz="quarter" idx="12"/>
          </p:nvPr>
        </p:nvSpPr>
        <p:spPr/>
        <p:txBody>
          <a:bodyPr/>
          <a:lstStyle/>
          <a:p>
            <a:fld id="{34B5A955-CB83-4BA0-992D-6A873B783C03}" type="slidenum">
              <a:rPr lang="en-AU" smtClean="0"/>
              <a:t>‹#›</a:t>
            </a:fld>
            <a:endParaRPr lang="en-AU" dirty="0"/>
          </a:p>
        </p:txBody>
      </p:sp>
    </p:spTree>
    <p:extLst>
      <p:ext uri="{BB962C8B-B14F-4D97-AF65-F5344CB8AC3E}">
        <p14:creationId xmlns:p14="http://schemas.microsoft.com/office/powerpoint/2010/main" val="4200840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F91EA-81C4-4257-9030-58593A7867E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227E37F-4DBE-425C-A751-056D833D3A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E32FB64-83DB-4A05-AFDA-7A38C0D59687}"/>
              </a:ext>
            </a:extLst>
          </p:cNvPr>
          <p:cNvSpPr>
            <a:spLocks noGrp="1"/>
          </p:cNvSpPr>
          <p:nvPr>
            <p:ph type="dt" sz="half" idx="10"/>
          </p:nvPr>
        </p:nvSpPr>
        <p:spPr/>
        <p:txBody>
          <a:bodyPr/>
          <a:lstStyle/>
          <a:p>
            <a:fld id="{D0BDE258-E9A8-4CA4-8FBD-49DD30C4DC84}" type="datetimeFigureOut">
              <a:rPr lang="en-AU" smtClean="0"/>
              <a:t>6/07/2021</a:t>
            </a:fld>
            <a:endParaRPr lang="en-AU" dirty="0"/>
          </a:p>
        </p:txBody>
      </p:sp>
      <p:sp>
        <p:nvSpPr>
          <p:cNvPr id="5" name="Footer Placeholder 4">
            <a:extLst>
              <a:ext uri="{FF2B5EF4-FFF2-40B4-BE49-F238E27FC236}">
                <a16:creationId xmlns:a16="http://schemas.microsoft.com/office/drawing/2014/main" id="{BAB1E991-FFBE-4F9E-998A-BE0E31FE1DA2}"/>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CF4244F9-2B2A-41AF-9206-CBA17144BB06}"/>
              </a:ext>
            </a:extLst>
          </p:cNvPr>
          <p:cNvSpPr>
            <a:spLocks noGrp="1"/>
          </p:cNvSpPr>
          <p:nvPr>
            <p:ph type="sldNum" sz="quarter" idx="12"/>
          </p:nvPr>
        </p:nvSpPr>
        <p:spPr/>
        <p:txBody>
          <a:bodyPr/>
          <a:lstStyle/>
          <a:p>
            <a:fld id="{34B5A955-CB83-4BA0-992D-6A873B783C03}" type="slidenum">
              <a:rPr lang="en-AU" smtClean="0"/>
              <a:t>‹#›</a:t>
            </a:fld>
            <a:endParaRPr lang="en-AU" dirty="0"/>
          </a:p>
        </p:txBody>
      </p:sp>
    </p:spTree>
    <p:extLst>
      <p:ext uri="{BB962C8B-B14F-4D97-AF65-F5344CB8AC3E}">
        <p14:creationId xmlns:p14="http://schemas.microsoft.com/office/powerpoint/2010/main" val="3545452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CD3E2-29BD-43BB-AEBE-0067FFC5CAE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60B3A30-BB57-4891-ABE1-7B98262B2F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1B04B07-E811-4101-9D04-01E132BE5579}"/>
              </a:ext>
            </a:extLst>
          </p:cNvPr>
          <p:cNvSpPr>
            <a:spLocks noGrp="1"/>
          </p:cNvSpPr>
          <p:nvPr>
            <p:ph type="dt" sz="half" idx="10"/>
          </p:nvPr>
        </p:nvSpPr>
        <p:spPr/>
        <p:txBody>
          <a:bodyPr/>
          <a:lstStyle/>
          <a:p>
            <a:fld id="{D0BDE258-E9A8-4CA4-8FBD-49DD30C4DC84}" type="datetimeFigureOut">
              <a:rPr lang="en-AU" smtClean="0"/>
              <a:t>6/07/2021</a:t>
            </a:fld>
            <a:endParaRPr lang="en-AU" dirty="0"/>
          </a:p>
        </p:txBody>
      </p:sp>
      <p:sp>
        <p:nvSpPr>
          <p:cNvPr id="5" name="Footer Placeholder 4">
            <a:extLst>
              <a:ext uri="{FF2B5EF4-FFF2-40B4-BE49-F238E27FC236}">
                <a16:creationId xmlns:a16="http://schemas.microsoft.com/office/drawing/2014/main" id="{BCA4A802-BC03-4F76-A502-DFB7534A7FAE}"/>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F3B9D2AD-18A0-4DEF-8188-78D43CDD0129}"/>
              </a:ext>
            </a:extLst>
          </p:cNvPr>
          <p:cNvSpPr>
            <a:spLocks noGrp="1"/>
          </p:cNvSpPr>
          <p:nvPr>
            <p:ph type="sldNum" sz="quarter" idx="12"/>
          </p:nvPr>
        </p:nvSpPr>
        <p:spPr/>
        <p:txBody>
          <a:bodyPr/>
          <a:lstStyle/>
          <a:p>
            <a:fld id="{34B5A955-CB83-4BA0-992D-6A873B783C03}" type="slidenum">
              <a:rPr lang="en-AU" smtClean="0"/>
              <a:t>‹#›</a:t>
            </a:fld>
            <a:endParaRPr lang="en-AU" dirty="0"/>
          </a:p>
        </p:txBody>
      </p:sp>
    </p:spTree>
    <p:extLst>
      <p:ext uri="{BB962C8B-B14F-4D97-AF65-F5344CB8AC3E}">
        <p14:creationId xmlns:p14="http://schemas.microsoft.com/office/powerpoint/2010/main" val="3672152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4BCA6-543D-4CAD-923E-3DAE4F9C54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9B641896-A870-4B12-88AE-0B165E4678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A7F14A-9072-4B77-BDDC-7E4C1377C4B2}"/>
              </a:ext>
            </a:extLst>
          </p:cNvPr>
          <p:cNvSpPr>
            <a:spLocks noGrp="1"/>
          </p:cNvSpPr>
          <p:nvPr>
            <p:ph type="dt" sz="half" idx="10"/>
          </p:nvPr>
        </p:nvSpPr>
        <p:spPr/>
        <p:txBody>
          <a:bodyPr/>
          <a:lstStyle/>
          <a:p>
            <a:fld id="{D0BDE258-E9A8-4CA4-8FBD-49DD30C4DC84}" type="datetimeFigureOut">
              <a:rPr lang="en-AU" smtClean="0"/>
              <a:t>6/07/2021</a:t>
            </a:fld>
            <a:endParaRPr lang="en-AU" dirty="0"/>
          </a:p>
        </p:txBody>
      </p:sp>
      <p:sp>
        <p:nvSpPr>
          <p:cNvPr id="5" name="Footer Placeholder 4">
            <a:extLst>
              <a:ext uri="{FF2B5EF4-FFF2-40B4-BE49-F238E27FC236}">
                <a16:creationId xmlns:a16="http://schemas.microsoft.com/office/drawing/2014/main" id="{687FA523-648A-4705-BB1C-705A7F6EA7B1}"/>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3B93320E-D035-463F-8BA3-2070D510C9C7}"/>
              </a:ext>
            </a:extLst>
          </p:cNvPr>
          <p:cNvSpPr>
            <a:spLocks noGrp="1"/>
          </p:cNvSpPr>
          <p:nvPr>
            <p:ph type="sldNum" sz="quarter" idx="12"/>
          </p:nvPr>
        </p:nvSpPr>
        <p:spPr/>
        <p:txBody>
          <a:bodyPr/>
          <a:lstStyle/>
          <a:p>
            <a:fld id="{34B5A955-CB83-4BA0-992D-6A873B783C03}" type="slidenum">
              <a:rPr lang="en-AU" smtClean="0"/>
              <a:t>‹#›</a:t>
            </a:fld>
            <a:endParaRPr lang="en-AU" dirty="0"/>
          </a:p>
        </p:txBody>
      </p:sp>
    </p:spTree>
    <p:extLst>
      <p:ext uri="{BB962C8B-B14F-4D97-AF65-F5344CB8AC3E}">
        <p14:creationId xmlns:p14="http://schemas.microsoft.com/office/powerpoint/2010/main" val="1179614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3B4F3-5D64-4664-A65C-F08A7B4BB11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371646B-0A1A-4F1E-BE81-3CB6D7911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C287ECB7-E31B-4E6E-A567-AB79A78995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799A4438-04DB-4724-BEF3-E7BA35D0FE1A}"/>
              </a:ext>
            </a:extLst>
          </p:cNvPr>
          <p:cNvSpPr>
            <a:spLocks noGrp="1"/>
          </p:cNvSpPr>
          <p:nvPr>
            <p:ph type="dt" sz="half" idx="10"/>
          </p:nvPr>
        </p:nvSpPr>
        <p:spPr/>
        <p:txBody>
          <a:bodyPr/>
          <a:lstStyle/>
          <a:p>
            <a:fld id="{D0BDE258-E9A8-4CA4-8FBD-49DD30C4DC84}" type="datetimeFigureOut">
              <a:rPr lang="en-AU" smtClean="0"/>
              <a:t>6/07/2021</a:t>
            </a:fld>
            <a:endParaRPr lang="en-AU" dirty="0"/>
          </a:p>
        </p:txBody>
      </p:sp>
      <p:sp>
        <p:nvSpPr>
          <p:cNvPr id="6" name="Footer Placeholder 5">
            <a:extLst>
              <a:ext uri="{FF2B5EF4-FFF2-40B4-BE49-F238E27FC236}">
                <a16:creationId xmlns:a16="http://schemas.microsoft.com/office/drawing/2014/main" id="{693C376F-9854-4142-BE0E-5E9CF06250CC}"/>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A8EEB5E0-801F-492C-8B11-94CFAF6A459E}"/>
              </a:ext>
            </a:extLst>
          </p:cNvPr>
          <p:cNvSpPr>
            <a:spLocks noGrp="1"/>
          </p:cNvSpPr>
          <p:nvPr>
            <p:ph type="sldNum" sz="quarter" idx="12"/>
          </p:nvPr>
        </p:nvSpPr>
        <p:spPr/>
        <p:txBody>
          <a:bodyPr/>
          <a:lstStyle/>
          <a:p>
            <a:fld id="{34B5A955-CB83-4BA0-992D-6A873B783C03}" type="slidenum">
              <a:rPr lang="en-AU" smtClean="0"/>
              <a:t>‹#›</a:t>
            </a:fld>
            <a:endParaRPr lang="en-AU" dirty="0"/>
          </a:p>
        </p:txBody>
      </p:sp>
    </p:spTree>
    <p:extLst>
      <p:ext uri="{BB962C8B-B14F-4D97-AF65-F5344CB8AC3E}">
        <p14:creationId xmlns:p14="http://schemas.microsoft.com/office/powerpoint/2010/main" val="1202784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FE20F-C152-4E4D-88C3-BF4C9E405545}"/>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EE80DCD-1988-496C-B66F-D9480EBE62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51C760-10BC-43F4-B493-7168748A5A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01BEA9C4-2E4C-42ED-A0EA-7F944FA9DC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6D3427-E45E-461E-811E-CD2F025424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E9E93B21-A332-43E8-AA3B-894FE4314343}"/>
              </a:ext>
            </a:extLst>
          </p:cNvPr>
          <p:cNvSpPr>
            <a:spLocks noGrp="1"/>
          </p:cNvSpPr>
          <p:nvPr>
            <p:ph type="dt" sz="half" idx="10"/>
          </p:nvPr>
        </p:nvSpPr>
        <p:spPr/>
        <p:txBody>
          <a:bodyPr/>
          <a:lstStyle/>
          <a:p>
            <a:fld id="{D0BDE258-E9A8-4CA4-8FBD-49DD30C4DC84}" type="datetimeFigureOut">
              <a:rPr lang="en-AU" smtClean="0"/>
              <a:t>6/07/2021</a:t>
            </a:fld>
            <a:endParaRPr lang="en-AU" dirty="0"/>
          </a:p>
        </p:txBody>
      </p:sp>
      <p:sp>
        <p:nvSpPr>
          <p:cNvPr id="8" name="Footer Placeholder 7">
            <a:extLst>
              <a:ext uri="{FF2B5EF4-FFF2-40B4-BE49-F238E27FC236}">
                <a16:creationId xmlns:a16="http://schemas.microsoft.com/office/drawing/2014/main" id="{6293AF4D-B3AE-406A-9AE6-CC9DBEF80185}"/>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98A4F92F-C8B7-41D5-80D8-3734EA89751D}"/>
              </a:ext>
            </a:extLst>
          </p:cNvPr>
          <p:cNvSpPr>
            <a:spLocks noGrp="1"/>
          </p:cNvSpPr>
          <p:nvPr>
            <p:ph type="sldNum" sz="quarter" idx="12"/>
          </p:nvPr>
        </p:nvSpPr>
        <p:spPr/>
        <p:txBody>
          <a:bodyPr/>
          <a:lstStyle/>
          <a:p>
            <a:fld id="{34B5A955-CB83-4BA0-992D-6A873B783C03}" type="slidenum">
              <a:rPr lang="en-AU" smtClean="0"/>
              <a:t>‹#›</a:t>
            </a:fld>
            <a:endParaRPr lang="en-AU" dirty="0"/>
          </a:p>
        </p:txBody>
      </p:sp>
    </p:spTree>
    <p:extLst>
      <p:ext uri="{BB962C8B-B14F-4D97-AF65-F5344CB8AC3E}">
        <p14:creationId xmlns:p14="http://schemas.microsoft.com/office/powerpoint/2010/main" val="1721481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41347-BC56-4E9C-A7D9-8893875CB3E6}"/>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CB0B3621-3193-44FF-81B2-50C2E3E2AB73}"/>
              </a:ext>
            </a:extLst>
          </p:cNvPr>
          <p:cNvSpPr>
            <a:spLocks noGrp="1"/>
          </p:cNvSpPr>
          <p:nvPr>
            <p:ph type="dt" sz="half" idx="10"/>
          </p:nvPr>
        </p:nvSpPr>
        <p:spPr/>
        <p:txBody>
          <a:bodyPr/>
          <a:lstStyle/>
          <a:p>
            <a:fld id="{D0BDE258-E9A8-4CA4-8FBD-49DD30C4DC84}" type="datetimeFigureOut">
              <a:rPr lang="en-AU" smtClean="0"/>
              <a:t>6/07/2021</a:t>
            </a:fld>
            <a:endParaRPr lang="en-AU" dirty="0"/>
          </a:p>
        </p:txBody>
      </p:sp>
      <p:sp>
        <p:nvSpPr>
          <p:cNvPr id="4" name="Footer Placeholder 3">
            <a:extLst>
              <a:ext uri="{FF2B5EF4-FFF2-40B4-BE49-F238E27FC236}">
                <a16:creationId xmlns:a16="http://schemas.microsoft.com/office/drawing/2014/main" id="{3BDF165B-20B0-409C-AFE1-11F92D485960}"/>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92C701DD-985A-4AA0-932A-44C9D45B539E}"/>
              </a:ext>
            </a:extLst>
          </p:cNvPr>
          <p:cNvSpPr>
            <a:spLocks noGrp="1"/>
          </p:cNvSpPr>
          <p:nvPr>
            <p:ph type="sldNum" sz="quarter" idx="12"/>
          </p:nvPr>
        </p:nvSpPr>
        <p:spPr/>
        <p:txBody>
          <a:bodyPr/>
          <a:lstStyle/>
          <a:p>
            <a:fld id="{34B5A955-CB83-4BA0-992D-6A873B783C03}" type="slidenum">
              <a:rPr lang="en-AU" smtClean="0"/>
              <a:t>‹#›</a:t>
            </a:fld>
            <a:endParaRPr lang="en-AU" dirty="0"/>
          </a:p>
        </p:txBody>
      </p:sp>
    </p:spTree>
    <p:extLst>
      <p:ext uri="{BB962C8B-B14F-4D97-AF65-F5344CB8AC3E}">
        <p14:creationId xmlns:p14="http://schemas.microsoft.com/office/powerpoint/2010/main" val="3246123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A5FC9B-FCBB-4C85-A245-DF65A466931C}"/>
              </a:ext>
            </a:extLst>
          </p:cNvPr>
          <p:cNvSpPr>
            <a:spLocks noGrp="1"/>
          </p:cNvSpPr>
          <p:nvPr>
            <p:ph type="dt" sz="half" idx="10"/>
          </p:nvPr>
        </p:nvSpPr>
        <p:spPr/>
        <p:txBody>
          <a:bodyPr/>
          <a:lstStyle/>
          <a:p>
            <a:fld id="{D0BDE258-E9A8-4CA4-8FBD-49DD30C4DC84}" type="datetimeFigureOut">
              <a:rPr lang="en-AU" smtClean="0"/>
              <a:t>6/07/2021</a:t>
            </a:fld>
            <a:endParaRPr lang="en-AU" dirty="0"/>
          </a:p>
        </p:txBody>
      </p:sp>
      <p:sp>
        <p:nvSpPr>
          <p:cNvPr id="3" name="Footer Placeholder 2">
            <a:extLst>
              <a:ext uri="{FF2B5EF4-FFF2-40B4-BE49-F238E27FC236}">
                <a16:creationId xmlns:a16="http://schemas.microsoft.com/office/drawing/2014/main" id="{8A56264E-5C36-4845-ADAE-80715625F1EF}"/>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id="{B0BDF808-3A81-4EC9-ABE5-85DE235210B3}"/>
              </a:ext>
            </a:extLst>
          </p:cNvPr>
          <p:cNvSpPr>
            <a:spLocks noGrp="1"/>
          </p:cNvSpPr>
          <p:nvPr>
            <p:ph type="sldNum" sz="quarter" idx="12"/>
          </p:nvPr>
        </p:nvSpPr>
        <p:spPr/>
        <p:txBody>
          <a:bodyPr/>
          <a:lstStyle/>
          <a:p>
            <a:fld id="{34B5A955-CB83-4BA0-992D-6A873B783C03}" type="slidenum">
              <a:rPr lang="en-AU" smtClean="0"/>
              <a:t>‹#›</a:t>
            </a:fld>
            <a:endParaRPr lang="en-AU" dirty="0"/>
          </a:p>
        </p:txBody>
      </p:sp>
    </p:spTree>
    <p:extLst>
      <p:ext uri="{BB962C8B-B14F-4D97-AF65-F5344CB8AC3E}">
        <p14:creationId xmlns:p14="http://schemas.microsoft.com/office/powerpoint/2010/main" val="2971754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5331F-FB17-4B0C-B68D-3B2A9B206E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72F1D0E2-9A6D-4447-8691-B1E34BBD5E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05E29824-073E-4263-A6D1-F520C19FA5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313118-0EE9-4675-8851-FA5B309ABB6F}"/>
              </a:ext>
            </a:extLst>
          </p:cNvPr>
          <p:cNvSpPr>
            <a:spLocks noGrp="1"/>
          </p:cNvSpPr>
          <p:nvPr>
            <p:ph type="dt" sz="half" idx="10"/>
          </p:nvPr>
        </p:nvSpPr>
        <p:spPr/>
        <p:txBody>
          <a:bodyPr/>
          <a:lstStyle/>
          <a:p>
            <a:fld id="{D0BDE258-E9A8-4CA4-8FBD-49DD30C4DC84}" type="datetimeFigureOut">
              <a:rPr lang="en-AU" smtClean="0"/>
              <a:t>6/07/2021</a:t>
            </a:fld>
            <a:endParaRPr lang="en-AU" dirty="0"/>
          </a:p>
        </p:txBody>
      </p:sp>
      <p:sp>
        <p:nvSpPr>
          <p:cNvPr id="6" name="Footer Placeholder 5">
            <a:extLst>
              <a:ext uri="{FF2B5EF4-FFF2-40B4-BE49-F238E27FC236}">
                <a16:creationId xmlns:a16="http://schemas.microsoft.com/office/drawing/2014/main" id="{30F788E4-7706-4B98-96B2-CB07DC192CA2}"/>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52BFD04E-E95E-4C52-9424-65733A1234C8}"/>
              </a:ext>
            </a:extLst>
          </p:cNvPr>
          <p:cNvSpPr>
            <a:spLocks noGrp="1"/>
          </p:cNvSpPr>
          <p:nvPr>
            <p:ph type="sldNum" sz="quarter" idx="12"/>
          </p:nvPr>
        </p:nvSpPr>
        <p:spPr/>
        <p:txBody>
          <a:bodyPr/>
          <a:lstStyle/>
          <a:p>
            <a:fld id="{34B5A955-CB83-4BA0-992D-6A873B783C03}" type="slidenum">
              <a:rPr lang="en-AU" smtClean="0"/>
              <a:t>‹#›</a:t>
            </a:fld>
            <a:endParaRPr lang="en-AU" dirty="0"/>
          </a:p>
        </p:txBody>
      </p:sp>
    </p:spTree>
    <p:extLst>
      <p:ext uri="{BB962C8B-B14F-4D97-AF65-F5344CB8AC3E}">
        <p14:creationId xmlns:p14="http://schemas.microsoft.com/office/powerpoint/2010/main" val="756377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0DD09-4BEA-42E1-AC38-3D76FB794C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83493FE9-7BBE-4CF2-B70F-B6DEAD8A09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a:extLst>
              <a:ext uri="{FF2B5EF4-FFF2-40B4-BE49-F238E27FC236}">
                <a16:creationId xmlns:a16="http://schemas.microsoft.com/office/drawing/2014/main" id="{FA5C8B9D-231B-4A91-85CD-50C3539182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BB045E-D637-4D7A-AAE4-B7FF4A187626}"/>
              </a:ext>
            </a:extLst>
          </p:cNvPr>
          <p:cNvSpPr>
            <a:spLocks noGrp="1"/>
          </p:cNvSpPr>
          <p:nvPr>
            <p:ph type="dt" sz="half" idx="10"/>
          </p:nvPr>
        </p:nvSpPr>
        <p:spPr/>
        <p:txBody>
          <a:bodyPr/>
          <a:lstStyle/>
          <a:p>
            <a:fld id="{D0BDE258-E9A8-4CA4-8FBD-49DD30C4DC84}" type="datetimeFigureOut">
              <a:rPr lang="en-AU" smtClean="0"/>
              <a:t>6/07/2021</a:t>
            </a:fld>
            <a:endParaRPr lang="en-AU" dirty="0"/>
          </a:p>
        </p:txBody>
      </p:sp>
      <p:sp>
        <p:nvSpPr>
          <p:cNvPr id="6" name="Footer Placeholder 5">
            <a:extLst>
              <a:ext uri="{FF2B5EF4-FFF2-40B4-BE49-F238E27FC236}">
                <a16:creationId xmlns:a16="http://schemas.microsoft.com/office/drawing/2014/main" id="{82CCFC6B-7B6C-49EC-B22A-E71137437C83}"/>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3FB28E42-4062-4A41-B665-D35B8F4DB7F9}"/>
              </a:ext>
            </a:extLst>
          </p:cNvPr>
          <p:cNvSpPr>
            <a:spLocks noGrp="1"/>
          </p:cNvSpPr>
          <p:nvPr>
            <p:ph type="sldNum" sz="quarter" idx="12"/>
          </p:nvPr>
        </p:nvSpPr>
        <p:spPr/>
        <p:txBody>
          <a:bodyPr/>
          <a:lstStyle/>
          <a:p>
            <a:fld id="{34B5A955-CB83-4BA0-992D-6A873B783C03}" type="slidenum">
              <a:rPr lang="en-AU" smtClean="0"/>
              <a:t>‹#›</a:t>
            </a:fld>
            <a:endParaRPr lang="en-AU" dirty="0"/>
          </a:p>
        </p:txBody>
      </p:sp>
    </p:spTree>
    <p:extLst>
      <p:ext uri="{BB962C8B-B14F-4D97-AF65-F5344CB8AC3E}">
        <p14:creationId xmlns:p14="http://schemas.microsoft.com/office/powerpoint/2010/main" val="2368257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7EFB03-1038-4A9E-8195-0F25F3A460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28FC4D8-C21C-41D3-A170-C0AE0F32C4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3AAEC6D-478C-405F-A074-06791065EA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BDE258-E9A8-4CA4-8FBD-49DD30C4DC84}" type="datetimeFigureOut">
              <a:rPr lang="en-AU" smtClean="0"/>
              <a:t>6/07/2021</a:t>
            </a:fld>
            <a:endParaRPr lang="en-AU" dirty="0"/>
          </a:p>
        </p:txBody>
      </p:sp>
      <p:sp>
        <p:nvSpPr>
          <p:cNvPr id="5" name="Footer Placeholder 4">
            <a:extLst>
              <a:ext uri="{FF2B5EF4-FFF2-40B4-BE49-F238E27FC236}">
                <a16:creationId xmlns:a16="http://schemas.microsoft.com/office/drawing/2014/main" id="{640FBBC3-D09B-426B-BAD7-284263A16D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FD27DFCE-F60F-459E-BFE5-31943FE5DB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5A955-CB83-4BA0-992D-6A873B783C03}" type="slidenum">
              <a:rPr lang="en-AU" smtClean="0"/>
              <a:t>‹#›</a:t>
            </a:fld>
            <a:endParaRPr lang="en-AU" dirty="0"/>
          </a:p>
        </p:txBody>
      </p:sp>
    </p:spTree>
    <p:extLst>
      <p:ext uri="{BB962C8B-B14F-4D97-AF65-F5344CB8AC3E}">
        <p14:creationId xmlns:p14="http://schemas.microsoft.com/office/powerpoint/2010/main" val="2854684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7F286E-2C44-44F2-B61B-EA4284CB06BB}"/>
              </a:ext>
            </a:extLst>
          </p:cNvPr>
          <p:cNvPicPr>
            <a:picLocks noChangeAspect="1"/>
          </p:cNvPicPr>
          <p:nvPr/>
        </p:nvPicPr>
        <p:blipFill>
          <a:blip r:embed="rId2"/>
          <a:stretch>
            <a:fillRect/>
          </a:stretch>
        </p:blipFill>
        <p:spPr>
          <a:xfrm>
            <a:off x="8878529" y="0"/>
            <a:ext cx="3313471" cy="6858000"/>
          </a:xfrm>
          <a:prstGeom prst="rect">
            <a:avLst/>
          </a:prstGeom>
        </p:spPr>
      </p:pic>
      <p:sp>
        <p:nvSpPr>
          <p:cNvPr id="6" name="TextBox 5">
            <a:extLst>
              <a:ext uri="{FF2B5EF4-FFF2-40B4-BE49-F238E27FC236}">
                <a16:creationId xmlns:a16="http://schemas.microsoft.com/office/drawing/2014/main" id="{3B49B08E-071D-4CB0-8EB5-C54BD4408022}"/>
              </a:ext>
            </a:extLst>
          </p:cNvPr>
          <p:cNvSpPr txBox="1"/>
          <p:nvPr/>
        </p:nvSpPr>
        <p:spPr>
          <a:xfrm>
            <a:off x="998376" y="858416"/>
            <a:ext cx="7623110" cy="3785652"/>
          </a:xfrm>
          <a:prstGeom prst="rect">
            <a:avLst/>
          </a:prstGeom>
          <a:noFill/>
        </p:spPr>
        <p:txBody>
          <a:bodyPr wrap="square" rtlCol="0">
            <a:spAutoFit/>
          </a:bodyPr>
          <a:lstStyle/>
          <a:p>
            <a:r>
              <a:rPr lang="en-AU" altLang="en-US" sz="2400" b="1" dirty="0">
                <a:solidFill>
                  <a:srgbClr val="0070C0"/>
                </a:solidFill>
                <a:latin typeface="Gautami" panose="020B0502040204020203" pitchFamily="34" charset="0"/>
                <a:cs typeface="Gautami" panose="020B0502040204020203" pitchFamily="34" charset="0"/>
              </a:rPr>
              <a:t>NEWTON’S 3 LAWS &amp; PROJECTILE MOTION</a:t>
            </a:r>
          </a:p>
          <a:p>
            <a:endParaRPr lang="en-AU" altLang="en-US" dirty="0">
              <a:latin typeface="Calibri" panose="020F0502020204030204" pitchFamily="34" charset="0"/>
            </a:endParaRPr>
          </a:p>
          <a:p>
            <a:r>
              <a:rPr lang="en-AU" altLang="en-US" b="1" dirty="0">
                <a:latin typeface="Gautami" panose="020B0502040204020203" pitchFamily="34" charset="0"/>
                <a:cs typeface="Gautami" panose="020B0502040204020203" pitchFamily="34" charset="0"/>
              </a:rPr>
              <a:t>These ppt slides have been designed to allow you to read the question, think about the responses and then on the next ‘click’ the answer will appear. Keep ‘clicking’ your way through all ten slides. </a:t>
            </a:r>
          </a:p>
          <a:p>
            <a:endParaRPr lang="en-AU" altLang="en-US" b="1" dirty="0">
              <a:latin typeface="Gautami" panose="020B0502040204020203" pitchFamily="34" charset="0"/>
              <a:cs typeface="Gautami" panose="020B0502040204020203" pitchFamily="34" charset="0"/>
            </a:endParaRPr>
          </a:p>
          <a:p>
            <a:pPr algn="ctr"/>
            <a:r>
              <a:rPr lang="en-AU" altLang="en-US" b="1" dirty="0">
                <a:solidFill>
                  <a:srgbClr val="0070C0"/>
                </a:solidFill>
                <a:latin typeface="Gautami" panose="020B0502040204020203" pitchFamily="34" charset="0"/>
                <a:cs typeface="Gautami" panose="020B0502040204020203" pitchFamily="34" charset="0"/>
              </a:rPr>
              <a:t>You should allow a maximum of 1 minute per slide, keep an eye on the timer provided.</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Make sure you focus on the key words in the question and if any visual stimulus material (graphs, tables, etc) are provided, to understand what is being represented before considering the 4 responses provided.</a:t>
            </a:r>
          </a:p>
          <a:p>
            <a:endParaRPr lang="en-AU" dirty="0"/>
          </a:p>
        </p:txBody>
      </p:sp>
      <p:sp>
        <p:nvSpPr>
          <p:cNvPr id="9" name="Oval 8">
            <a:extLst>
              <a:ext uri="{FF2B5EF4-FFF2-40B4-BE49-F238E27FC236}">
                <a16:creationId xmlns:a16="http://schemas.microsoft.com/office/drawing/2014/main" id="{9C6AC4ED-98D7-4A65-A97B-FB73D0A53DDC}"/>
              </a:ext>
            </a:extLst>
          </p:cNvPr>
          <p:cNvSpPr/>
          <p:nvPr/>
        </p:nvSpPr>
        <p:spPr>
          <a:xfrm>
            <a:off x="9695509" y="55983"/>
            <a:ext cx="1679510" cy="16048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Tree>
    <p:extLst>
      <p:ext uri="{BB962C8B-B14F-4D97-AF65-F5344CB8AC3E}">
        <p14:creationId xmlns:p14="http://schemas.microsoft.com/office/powerpoint/2010/main" val="38516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heel(1)">
                                      <p:cBhvr>
                                        <p:cTn id="9" dur="59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7F286E-2C44-44F2-B61B-EA4284CB06BB}"/>
              </a:ext>
            </a:extLst>
          </p:cNvPr>
          <p:cNvPicPr>
            <a:picLocks noChangeAspect="1"/>
          </p:cNvPicPr>
          <p:nvPr/>
        </p:nvPicPr>
        <p:blipFill>
          <a:blip r:embed="rId2"/>
          <a:stretch>
            <a:fillRect/>
          </a:stretch>
        </p:blipFill>
        <p:spPr>
          <a:xfrm>
            <a:off x="8878529" y="0"/>
            <a:ext cx="3313471" cy="6858000"/>
          </a:xfrm>
          <a:prstGeom prst="rect">
            <a:avLst/>
          </a:prstGeom>
        </p:spPr>
      </p:pic>
      <p:sp>
        <p:nvSpPr>
          <p:cNvPr id="6" name="TextBox 5">
            <a:extLst>
              <a:ext uri="{FF2B5EF4-FFF2-40B4-BE49-F238E27FC236}">
                <a16:creationId xmlns:a16="http://schemas.microsoft.com/office/drawing/2014/main" id="{3B49B08E-071D-4CB0-8EB5-C54BD4408022}"/>
              </a:ext>
            </a:extLst>
          </p:cNvPr>
          <p:cNvSpPr txBox="1"/>
          <p:nvPr/>
        </p:nvSpPr>
        <p:spPr>
          <a:xfrm>
            <a:off x="998376" y="858415"/>
            <a:ext cx="7623110" cy="3508653"/>
          </a:xfrm>
          <a:prstGeom prst="rect">
            <a:avLst/>
          </a:prstGeom>
          <a:noFill/>
        </p:spPr>
        <p:txBody>
          <a:bodyPr wrap="square" rtlCol="0">
            <a:spAutoFit/>
          </a:bodyPr>
          <a:lstStyle/>
          <a:p>
            <a:r>
              <a:rPr lang="en-AU" altLang="en-US" sz="2400" b="1" dirty="0">
                <a:solidFill>
                  <a:srgbClr val="0070C0"/>
                </a:solidFill>
                <a:latin typeface="Gautami" panose="020B0502040204020203" pitchFamily="34" charset="0"/>
                <a:cs typeface="Gautami" panose="020B0502040204020203" pitchFamily="34" charset="0"/>
              </a:rPr>
              <a:t>PROJECTILE MOTION</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9. </a:t>
            </a:r>
            <a:r>
              <a:rPr lang="en-AU" altLang="en-US" dirty="0">
                <a:latin typeface="Gautami" panose="020B0502040204020203" pitchFamily="34" charset="0"/>
                <a:cs typeface="Gautami" panose="020B0502040204020203" pitchFamily="34" charset="0"/>
              </a:rPr>
              <a:t>The optimal angle of release in the basketball example shown is:</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A. </a:t>
            </a:r>
            <a:r>
              <a:rPr lang="en-AU" altLang="en-US" dirty="0">
                <a:latin typeface="Gautami" panose="020B0502040204020203" pitchFamily="34" charset="0"/>
                <a:cs typeface="Gautami" panose="020B0502040204020203" pitchFamily="34" charset="0"/>
              </a:rPr>
              <a:t>45 degrees</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B. </a:t>
            </a:r>
            <a:r>
              <a:rPr lang="en-AU" altLang="en-US" dirty="0">
                <a:latin typeface="Gautami" panose="020B0502040204020203" pitchFamily="34" charset="0"/>
                <a:cs typeface="Gautami" panose="020B0502040204020203" pitchFamily="34" charset="0"/>
              </a:rPr>
              <a:t>Less than 45 degrees</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C. </a:t>
            </a:r>
            <a:r>
              <a:rPr lang="en-AU" altLang="en-US" dirty="0">
                <a:latin typeface="Gautami" panose="020B0502040204020203" pitchFamily="34" charset="0"/>
                <a:cs typeface="Gautami" panose="020B0502040204020203" pitchFamily="34" charset="0"/>
              </a:rPr>
              <a:t>Greater than 45 degrees</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D. </a:t>
            </a:r>
            <a:r>
              <a:rPr lang="en-AU" altLang="en-US" dirty="0">
                <a:latin typeface="Gautami" panose="020B0502040204020203" pitchFamily="34" charset="0"/>
                <a:cs typeface="Gautami" panose="020B0502040204020203" pitchFamily="34" charset="0"/>
              </a:rPr>
              <a:t>90 degrees</a:t>
            </a:r>
            <a:endParaRPr lang="en-AU" altLang="en-US" dirty="0">
              <a:latin typeface="Calibri" panose="020F0502020204030204" pitchFamily="34" charset="0"/>
            </a:endParaRPr>
          </a:p>
          <a:p>
            <a:endParaRPr lang="en-AU" dirty="0"/>
          </a:p>
        </p:txBody>
      </p:sp>
      <p:sp>
        <p:nvSpPr>
          <p:cNvPr id="9" name="Oval 8">
            <a:extLst>
              <a:ext uri="{FF2B5EF4-FFF2-40B4-BE49-F238E27FC236}">
                <a16:creationId xmlns:a16="http://schemas.microsoft.com/office/drawing/2014/main" id="{9C6AC4ED-98D7-4A65-A97B-FB73D0A53DDC}"/>
              </a:ext>
            </a:extLst>
          </p:cNvPr>
          <p:cNvSpPr/>
          <p:nvPr/>
        </p:nvSpPr>
        <p:spPr>
          <a:xfrm>
            <a:off x="9695509" y="55983"/>
            <a:ext cx="1679510" cy="16048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extBox 1">
            <a:extLst>
              <a:ext uri="{FF2B5EF4-FFF2-40B4-BE49-F238E27FC236}">
                <a16:creationId xmlns:a16="http://schemas.microsoft.com/office/drawing/2014/main" id="{5A80DA51-7490-440C-B663-5B5A121147A7}"/>
              </a:ext>
            </a:extLst>
          </p:cNvPr>
          <p:cNvSpPr txBox="1"/>
          <p:nvPr/>
        </p:nvSpPr>
        <p:spPr>
          <a:xfrm>
            <a:off x="998376" y="4736401"/>
            <a:ext cx="2537927" cy="369332"/>
          </a:xfrm>
          <a:prstGeom prst="rect">
            <a:avLst/>
          </a:prstGeom>
          <a:noFill/>
        </p:spPr>
        <p:txBody>
          <a:bodyPr wrap="square" rtlCol="0">
            <a:spAutoFit/>
          </a:bodyPr>
          <a:lstStyle/>
          <a:p>
            <a:r>
              <a:rPr lang="en-AU" b="1" dirty="0">
                <a:solidFill>
                  <a:srgbClr val="0070C0"/>
                </a:solidFill>
              </a:rPr>
              <a:t>ANSWER : C </a:t>
            </a:r>
          </a:p>
        </p:txBody>
      </p:sp>
      <p:pic>
        <p:nvPicPr>
          <p:cNvPr id="4" name="Picture 3">
            <a:extLst>
              <a:ext uri="{FF2B5EF4-FFF2-40B4-BE49-F238E27FC236}">
                <a16:creationId xmlns:a16="http://schemas.microsoft.com/office/drawing/2014/main" id="{7B842E20-B4D2-47C3-B718-CDB79E8B3EE2}"/>
              </a:ext>
            </a:extLst>
          </p:cNvPr>
          <p:cNvPicPr>
            <a:picLocks noChangeAspect="1"/>
          </p:cNvPicPr>
          <p:nvPr/>
        </p:nvPicPr>
        <p:blipFill>
          <a:blip r:embed="rId3"/>
          <a:stretch>
            <a:fillRect/>
          </a:stretch>
        </p:blipFill>
        <p:spPr>
          <a:xfrm>
            <a:off x="5837969" y="1959428"/>
            <a:ext cx="3040560" cy="3845767"/>
          </a:xfrm>
          <a:prstGeom prst="rect">
            <a:avLst/>
          </a:prstGeom>
        </p:spPr>
      </p:pic>
    </p:spTree>
    <p:extLst>
      <p:ext uri="{BB962C8B-B14F-4D97-AF65-F5344CB8AC3E}">
        <p14:creationId xmlns:p14="http://schemas.microsoft.com/office/powerpoint/2010/main" val="250724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heel(1)">
                                      <p:cBhvr>
                                        <p:cTn id="9" dur="59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7F286E-2C44-44F2-B61B-EA4284CB06BB}"/>
              </a:ext>
            </a:extLst>
          </p:cNvPr>
          <p:cNvPicPr>
            <a:picLocks noChangeAspect="1"/>
          </p:cNvPicPr>
          <p:nvPr/>
        </p:nvPicPr>
        <p:blipFill>
          <a:blip r:embed="rId2"/>
          <a:stretch>
            <a:fillRect/>
          </a:stretch>
        </p:blipFill>
        <p:spPr>
          <a:xfrm>
            <a:off x="8878529" y="0"/>
            <a:ext cx="3313471" cy="6858000"/>
          </a:xfrm>
          <a:prstGeom prst="rect">
            <a:avLst/>
          </a:prstGeom>
        </p:spPr>
      </p:pic>
      <p:sp>
        <p:nvSpPr>
          <p:cNvPr id="6" name="TextBox 5">
            <a:extLst>
              <a:ext uri="{FF2B5EF4-FFF2-40B4-BE49-F238E27FC236}">
                <a16:creationId xmlns:a16="http://schemas.microsoft.com/office/drawing/2014/main" id="{3B49B08E-071D-4CB0-8EB5-C54BD4408022}"/>
              </a:ext>
            </a:extLst>
          </p:cNvPr>
          <p:cNvSpPr txBox="1"/>
          <p:nvPr/>
        </p:nvSpPr>
        <p:spPr>
          <a:xfrm>
            <a:off x="998375" y="858416"/>
            <a:ext cx="8369559" cy="3785652"/>
          </a:xfrm>
          <a:prstGeom prst="rect">
            <a:avLst/>
          </a:prstGeom>
          <a:noFill/>
        </p:spPr>
        <p:txBody>
          <a:bodyPr wrap="square" rtlCol="0">
            <a:spAutoFit/>
          </a:bodyPr>
          <a:lstStyle/>
          <a:p>
            <a:r>
              <a:rPr lang="en-AU" altLang="en-US" sz="2400" b="1" dirty="0">
                <a:solidFill>
                  <a:srgbClr val="0070C0"/>
                </a:solidFill>
                <a:latin typeface="Gautami" panose="020B0502040204020203" pitchFamily="34" charset="0"/>
                <a:cs typeface="Gautami" panose="020B0502040204020203" pitchFamily="34" charset="0"/>
              </a:rPr>
              <a:t>PROJECTILE MOTION</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10. A golfer uses the following 2 clubs (</a:t>
            </a:r>
            <a:r>
              <a:rPr lang="en-AU" altLang="en-US" sz="1400" b="1" dirty="0">
                <a:solidFill>
                  <a:srgbClr val="FF0000"/>
                </a:solidFill>
                <a:latin typeface="Gautami" panose="020B0502040204020203" pitchFamily="34" charset="0"/>
                <a:cs typeface="Gautami" panose="020B0502040204020203" pitchFamily="34" charset="0"/>
              </a:rPr>
              <a:t>9 iron = 45 degrees  &amp; 3 iron = 23 degrees </a:t>
            </a:r>
            <a:r>
              <a:rPr lang="en-AU" altLang="en-US" b="1" dirty="0">
                <a:latin typeface="Gautami" panose="020B0502040204020203" pitchFamily="34" charset="0"/>
                <a:cs typeface="Gautami" panose="020B0502040204020203" pitchFamily="34" charset="0"/>
              </a:rPr>
              <a:t>) to strike the ball with the same force. By using the 9 iron the ball will travel :</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A. </a:t>
            </a:r>
            <a:r>
              <a:rPr lang="en-AU" altLang="en-US" dirty="0">
                <a:latin typeface="Gautami" panose="020B0502040204020203" pitchFamily="34" charset="0"/>
                <a:cs typeface="Gautami" panose="020B0502040204020203" pitchFamily="34" charset="0"/>
              </a:rPr>
              <a:t>Further</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B. </a:t>
            </a:r>
            <a:r>
              <a:rPr lang="en-AU" altLang="en-US" dirty="0">
                <a:latin typeface="Gautami" panose="020B0502040204020203" pitchFamily="34" charset="0"/>
                <a:cs typeface="Gautami" panose="020B0502040204020203" pitchFamily="34" charset="0"/>
              </a:rPr>
              <a:t>Higher</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C. </a:t>
            </a:r>
            <a:r>
              <a:rPr lang="en-AU" altLang="en-US" dirty="0">
                <a:latin typeface="Gautami" panose="020B0502040204020203" pitchFamily="34" charset="0"/>
                <a:cs typeface="Gautami" panose="020B0502040204020203" pitchFamily="34" charset="0"/>
              </a:rPr>
              <a:t>Longer</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D. </a:t>
            </a:r>
            <a:r>
              <a:rPr lang="en-AU" altLang="en-US" dirty="0">
                <a:latin typeface="Gautami" panose="020B0502040204020203" pitchFamily="34" charset="0"/>
                <a:cs typeface="Gautami" panose="020B0502040204020203" pitchFamily="34" charset="0"/>
              </a:rPr>
              <a:t>With</a:t>
            </a:r>
            <a:r>
              <a:rPr lang="en-AU" altLang="en-US" b="1" dirty="0">
                <a:latin typeface="Gautami" panose="020B0502040204020203" pitchFamily="34" charset="0"/>
                <a:cs typeface="Gautami" panose="020B0502040204020203" pitchFamily="34" charset="0"/>
              </a:rPr>
              <a:t> </a:t>
            </a:r>
            <a:r>
              <a:rPr lang="en-AU" altLang="en-US" dirty="0">
                <a:latin typeface="Gautami" panose="020B0502040204020203" pitchFamily="34" charset="0"/>
                <a:cs typeface="Gautami" panose="020B0502040204020203" pitchFamily="34" charset="0"/>
              </a:rPr>
              <a:t>less torque</a:t>
            </a:r>
            <a:endParaRPr lang="en-AU" altLang="en-US" dirty="0">
              <a:latin typeface="Calibri" panose="020F0502020204030204" pitchFamily="34" charset="0"/>
            </a:endParaRPr>
          </a:p>
          <a:p>
            <a:endParaRPr lang="en-AU" dirty="0"/>
          </a:p>
        </p:txBody>
      </p:sp>
      <p:sp>
        <p:nvSpPr>
          <p:cNvPr id="9" name="Oval 8">
            <a:extLst>
              <a:ext uri="{FF2B5EF4-FFF2-40B4-BE49-F238E27FC236}">
                <a16:creationId xmlns:a16="http://schemas.microsoft.com/office/drawing/2014/main" id="{9C6AC4ED-98D7-4A65-A97B-FB73D0A53DDC}"/>
              </a:ext>
            </a:extLst>
          </p:cNvPr>
          <p:cNvSpPr/>
          <p:nvPr/>
        </p:nvSpPr>
        <p:spPr>
          <a:xfrm>
            <a:off x="9695509" y="55983"/>
            <a:ext cx="1679510" cy="16048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extBox 1">
            <a:extLst>
              <a:ext uri="{FF2B5EF4-FFF2-40B4-BE49-F238E27FC236}">
                <a16:creationId xmlns:a16="http://schemas.microsoft.com/office/drawing/2014/main" id="{5A80DA51-7490-440C-B663-5B5A121147A7}"/>
              </a:ext>
            </a:extLst>
          </p:cNvPr>
          <p:cNvSpPr txBox="1"/>
          <p:nvPr/>
        </p:nvSpPr>
        <p:spPr>
          <a:xfrm>
            <a:off x="998376" y="4736401"/>
            <a:ext cx="2537927" cy="369332"/>
          </a:xfrm>
          <a:prstGeom prst="rect">
            <a:avLst/>
          </a:prstGeom>
          <a:noFill/>
        </p:spPr>
        <p:txBody>
          <a:bodyPr wrap="square" rtlCol="0">
            <a:spAutoFit/>
          </a:bodyPr>
          <a:lstStyle/>
          <a:p>
            <a:r>
              <a:rPr lang="en-AU" b="1" dirty="0">
                <a:solidFill>
                  <a:srgbClr val="0070C0"/>
                </a:solidFill>
              </a:rPr>
              <a:t>ANSWER : B </a:t>
            </a:r>
          </a:p>
        </p:txBody>
      </p:sp>
      <p:pic>
        <p:nvPicPr>
          <p:cNvPr id="4" name="Picture 3">
            <a:extLst>
              <a:ext uri="{FF2B5EF4-FFF2-40B4-BE49-F238E27FC236}">
                <a16:creationId xmlns:a16="http://schemas.microsoft.com/office/drawing/2014/main" id="{12A8409B-8480-4EBD-A707-093B5D1F4EB9}"/>
              </a:ext>
            </a:extLst>
          </p:cNvPr>
          <p:cNvPicPr>
            <a:picLocks noChangeAspect="1"/>
          </p:cNvPicPr>
          <p:nvPr/>
        </p:nvPicPr>
        <p:blipFill>
          <a:blip r:embed="rId3"/>
          <a:stretch>
            <a:fillRect/>
          </a:stretch>
        </p:blipFill>
        <p:spPr>
          <a:xfrm>
            <a:off x="5091078" y="2603241"/>
            <a:ext cx="3771900" cy="3396343"/>
          </a:xfrm>
          <a:prstGeom prst="rect">
            <a:avLst/>
          </a:prstGeom>
        </p:spPr>
      </p:pic>
    </p:spTree>
    <p:extLst>
      <p:ext uri="{BB962C8B-B14F-4D97-AF65-F5344CB8AC3E}">
        <p14:creationId xmlns:p14="http://schemas.microsoft.com/office/powerpoint/2010/main" val="264025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heel(1)">
                                      <p:cBhvr>
                                        <p:cTn id="9" dur="59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7F286E-2C44-44F2-B61B-EA4284CB06BB}"/>
              </a:ext>
            </a:extLst>
          </p:cNvPr>
          <p:cNvPicPr>
            <a:picLocks noChangeAspect="1"/>
          </p:cNvPicPr>
          <p:nvPr/>
        </p:nvPicPr>
        <p:blipFill>
          <a:blip r:embed="rId2"/>
          <a:stretch>
            <a:fillRect/>
          </a:stretch>
        </p:blipFill>
        <p:spPr>
          <a:xfrm>
            <a:off x="8878529" y="0"/>
            <a:ext cx="3313471" cy="6858000"/>
          </a:xfrm>
          <a:prstGeom prst="rect">
            <a:avLst/>
          </a:prstGeom>
        </p:spPr>
      </p:pic>
      <p:sp>
        <p:nvSpPr>
          <p:cNvPr id="6" name="TextBox 5">
            <a:extLst>
              <a:ext uri="{FF2B5EF4-FFF2-40B4-BE49-F238E27FC236}">
                <a16:creationId xmlns:a16="http://schemas.microsoft.com/office/drawing/2014/main" id="{3B49B08E-071D-4CB0-8EB5-C54BD4408022}"/>
              </a:ext>
            </a:extLst>
          </p:cNvPr>
          <p:cNvSpPr txBox="1"/>
          <p:nvPr/>
        </p:nvSpPr>
        <p:spPr>
          <a:xfrm>
            <a:off x="998376" y="858416"/>
            <a:ext cx="7623110" cy="4062651"/>
          </a:xfrm>
          <a:prstGeom prst="rect">
            <a:avLst/>
          </a:prstGeom>
          <a:noFill/>
        </p:spPr>
        <p:txBody>
          <a:bodyPr wrap="square" rtlCol="0">
            <a:spAutoFit/>
          </a:bodyPr>
          <a:lstStyle/>
          <a:p>
            <a:r>
              <a:rPr lang="en-AU" altLang="en-US" sz="2400" b="1" dirty="0">
                <a:solidFill>
                  <a:srgbClr val="0070C0"/>
                </a:solidFill>
                <a:latin typeface="Gautami" panose="020B0502040204020203" pitchFamily="34" charset="0"/>
                <a:cs typeface="Gautami" panose="020B0502040204020203" pitchFamily="34" charset="0"/>
              </a:rPr>
              <a:t>NEWTON’S 3 LAWS</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1. A 70 kg sprinter and an 80 kg sprinter both reach their maximal speed of 35 k/hr when they reach the ½ way stage of the 100m sprint. The  80 kg  sprinter will find it harder to stop at this point because they have:</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A. </a:t>
            </a:r>
            <a:r>
              <a:rPr lang="en-AU" altLang="en-US" dirty="0">
                <a:latin typeface="Gautami" panose="020B0502040204020203" pitchFamily="34" charset="0"/>
                <a:cs typeface="Gautami" panose="020B0502040204020203" pitchFamily="34" charset="0"/>
              </a:rPr>
              <a:t>Longer levers (legs)</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B. </a:t>
            </a:r>
            <a:r>
              <a:rPr lang="en-AU" altLang="en-US" dirty="0">
                <a:latin typeface="Gautami" panose="020B0502040204020203" pitchFamily="34" charset="0"/>
                <a:cs typeface="Gautami" panose="020B0502040204020203" pitchFamily="34" charset="0"/>
              </a:rPr>
              <a:t>Increased force of gravity acting on their mass</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C. </a:t>
            </a:r>
            <a:r>
              <a:rPr lang="en-AU" altLang="en-US" dirty="0">
                <a:latin typeface="Gautami" panose="020B0502040204020203" pitchFamily="34" charset="0"/>
                <a:cs typeface="Gautami" panose="020B0502040204020203" pitchFamily="34" charset="0"/>
              </a:rPr>
              <a:t>Lower inertia</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D. </a:t>
            </a:r>
            <a:r>
              <a:rPr lang="en-AU" altLang="en-US" dirty="0">
                <a:latin typeface="Gautami" panose="020B0502040204020203" pitchFamily="34" charset="0"/>
                <a:cs typeface="Gautami" panose="020B0502040204020203" pitchFamily="34" charset="0"/>
              </a:rPr>
              <a:t>Greater momentum</a:t>
            </a:r>
            <a:endParaRPr lang="en-AU" altLang="en-US" dirty="0">
              <a:latin typeface="Calibri" panose="020F0502020204030204" pitchFamily="34" charset="0"/>
            </a:endParaRPr>
          </a:p>
          <a:p>
            <a:endParaRPr lang="en-AU" dirty="0"/>
          </a:p>
        </p:txBody>
      </p:sp>
      <p:sp>
        <p:nvSpPr>
          <p:cNvPr id="9" name="Oval 8">
            <a:extLst>
              <a:ext uri="{FF2B5EF4-FFF2-40B4-BE49-F238E27FC236}">
                <a16:creationId xmlns:a16="http://schemas.microsoft.com/office/drawing/2014/main" id="{9C6AC4ED-98D7-4A65-A97B-FB73D0A53DDC}"/>
              </a:ext>
            </a:extLst>
          </p:cNvPr>
          <p:cNvSpPr/>
          <p:nvPr/>
        </p:nvSpPr>
        <p:spPr>
          <a:xfrm>
            <a:off x="9695509" y="55983"/>
            <a:ext cx="1679510" cy="16048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extBox 1">
            <a:extLst>
              <a:ext uri="{FF2B5EF4-FFF2-40B4-BE49-F238E27FC236}">
                <a16:creationId xmlns:a16="http://schemas.microsoft.com/office/drawing/2014/main" id="{5A80DA51-7490-440C-B663-5B5A121147A7}"/>
              </a:ext>
            </a:extLst>
          </p:cNvPr>
          <p:cNvSpPr txBox="1"/>
          <p:nvPr/>
        </p:nvSpPr>
        <p:spPr>
          <a:xfrm>
            <a:off x="998376" y="4736401"/>
            <a:ext cx="2537927" cy="369332"/>
          </a:xfrm>
          <a:prstGeom prst="rect">
            <a:avLst/>
          </a:prstGeom>
          <a:noFill/>
        </p:spPr>
        <p:txBody>
          <a:bodyPr wrap="square" rtlCol="0">
            <a:spAutoFit/>
          </a:bodyPr>
          <a:lstStyle/>
          <a:p>
            <a:r>
              <a:rPr lang="en-AU" b="1" dirty="0">
                <a:solidFill>
                  <a:srgbClr val="0070C0"/>
                </a:solidFill>
              </a:rPr>
              <a:t>ANSWER : D </a:t>
            </a:r>
          </a:p>
        </p:txBody>
      </p:sp>
    </p:spTree>
    <p:extLst>
      <p:ext uri="{BB962C8B-B14F-4D97-AF65-F5344CB8AC3E}">
        <p14:creationId xmlns:p14="http://schemas.microsoft.com/office/powerpoint/2010/main" val="198357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heel(1)">
                                      <p:cBhvr>
                                        <p:cTn id="9" dur="59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7F286E-2C44-44F2-B61B-EA4284CB06BB}"/>
              </a:ext>
            </a:extLst>
          </p:cNvPr>
          <p:cNvPicPr>
            <a:picLocks noChangeAspect="1"/>
          </p:cNvPicPr>
          <p:nvPr/>
        </p:nvPicPr>
        <p:blipFill>
          <a:blip r:embed="rId2"/>
          <a:stretch>
            <a:fillRect/>
          </a:stretch>
        </p:blipFill>
        <p:spPr>
          <a:xfrm>
            <a:off x="8878529" y="0"/>
            <a:ext cx="3313471" cy="6858000"/>
          </a:xfrm>
          <a:prstGeom prst="rect">
            <a:avLst/>
          </a:prstGeom>
        </p:spPr>
      </p:pic>
      <p:sp>
        <p:nvSpPr>
          <p:cNvPr id="6" name="TextBox 5">
            <a:extLst>
              <a:ext uri="{FF2B5EF4-FFF2-40B4-BE49-F238E27FC236}">
                <a16:creationId xmlns:a16="http://schemas.microsoft.com/office/drawing/2014/main" id="{3B49B08E-071D-4CB0-8EB5-C54BD4408022}"/>
              </a:ext>
            </a:extLst>
          </p:cNvPr>
          <p:cNvSpPr txBox="1"/>
          <p:nvPr/>
        </p:nvSpPr>
        <p:spPr>
          <a:xfrm>
            <a:off x="998376" y="858416"/>
            <a:ext cx="7623110" cy="4062651"/>
          </a:xfrm>
          <a:prstGeom prst="rect">
            <a:avLst/>
          </a:prstGeom>
          <a:noFill/>
        </p:spPr>
        <p:txBody>
          <a:bodyPr wrap="square" rtlCol="0">
            <a:spAutoFit/>
          </a:bodyPr>
          <a:lstStyle/>
          <a:p>
            <a:r>
              <a:rPr lang="en-AU" altLang="en-US" sz="2400" b="1" dirty="0">
                <a:solidFill>
                  <a:srgbClr val="0070C0"/>
                </a:solidFill>
                <a:latin typeface="Gautami" panose="020B0502040204020203" pitchFamily="34" charset="0"/>
                <a:cs typeface="Gautami" panose="020B0502040204020203" pitchFamily="34" charset="0"/>
              </a:rPr>
              <a:t>NEWTON’S 3 LAWS</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2. The following image was taken at a rowing regatta. If both teams are collectively applying the same force with their team of rowers, the team that is able to accelerate away from the others must be:</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A. </a:t>
            </a:r>
            <a:r>
              <a:rPr lang="en-AU" altLang="en-US" dirty="0">
                <a:latin typeface="Gautami" panose="020B0502040204020203" pitchFamily="34" charset="0"/>
                <a:cs typeface="Gautami" panose="020B0502040204020203" pitchFamily="34" charset="0"/>
              </a:rPr>
              <a:t>Lighter</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B. </a:t>
            </a:r>
            <a:r>
              <a:rPr lang="en-AU" altLang="en-US" dirty="0">
                <a:latin typeface="Gautami" panose="020B0502040204020203" pitchFamily="34" charset="0"/>
                <a:cs typeface="Gautami" panose="020B0502040204020203" pitchFamily="34" charset="0"/>
              </a:rPr>
              <a:t>Stronger</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C. </a:t>
            </a:r>
            <a:r>
              <a:rPr lang="en-AU" altLang="en-US" dirty="0">
                <a:latin typeface="Gautami" panose="020B0502040204020203" pitchFamily="34" charset="0"/>
                <a:cs typeface="Gautami" panose="020B0502040204020203" pitchFamily="34" charset="0"/>
              </a:rPr>
              <a:t>Taller (longer levers)</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D. </a:t>
            </a:r>
            <a:r>
              <a:rPr lang="en-AU" altLang="en-US" dirty="0">
                <a:latin typeface="Gautami" panose="020B0502040204020203" pitchFamily="34" charset="0"/>
                <a:cs typeface="Gautami" panose="020B0502040204020203" pitchFamily="34" charset="0"/>
              </a:rPr>
              <a:t>More efficient</a:t>
            </a:r>
            <a:endParaRPr lang="en-AU" altLang="en-US" dirty="0">
              <a:latin typeface="Calibri" panose="020F0502020204030204" pitchFamily="34" charset="0"/>
            </a:endParaRPr>
          </a:p>
          <a:p>
            <a:endParaRPr lang="en-AU" dirty="0"/>
          </a:p>
        </p:txBody>
      </p:sp>
      <p:sp>
        <p:nvSpPr>
          <p:cNvPr id="9" name="Oval 8">
            <a:extLst>
              <a:ext uri="{FF2B5EF4-FFF2-40B4-BE49-F238E27FC236}">
                <a16:creationId xmlns:a16="http://schemas.microsoft.com/office/drawing/2014/main" id="{9C6AC4ED-98D7-4A65-A97B-FB73D0A53DDC}"/>
              </a:ext>
            </a:extLst>
          </p:cNvPr>
          <p:cNvSpPr/>
          <p:nvPr/>
        </p:nvSpPr>
        <p:spPr>
          <a:xfrm>
            <a:off x="9695509" y="55983"/>
            <a:ext cx="1679510" cy="16048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extBox 1">
            <a:extLst>
              <a:ext uri="{FF2B5EF4-FFF2-40B4-BE49-F238E27FC236}">
                <a16:creationId xmlns:a16="http://schemas.microsoft.com/office/drawing/2014/main" id="{5A80DA51-7490-440C-B663-5B5A121147A7}"/>
              </a:ext>
            </a:extLst>
          </p:cNvPr>
          <p:cNvSpPr txBox="1"/>
          <p:nvPr/>
        </p:nvSpPr>
        <p:spPr>
          <a:xfrm>
            <a:off x="998376" y="4736401"/>
            <a:ext cx="2537927" cy="369332"/>
          </a:xfrm>
          <a:prstGeom prst="rect">
            <a:avLst/>
          </a:prstGeom>
          <a:noFill/>
        </p:spPr>
        <p:txBody>
          <a:bodyPr wrap="square" rtlCol="0">
            <a:spAutoFit/>
          </a:bodyPr>
          <a:lstStyle/>
          <a:p>
            <a:r>
              <a:rPr lang="en-AU" b="1" dirty="0">
                <a:solidFill>
                  <a:srgbClr val="0070C0"/>
                </a:solidFill>
              </a:rPr>
              <a:t>ANSWER : A </a:t>
            </a:r>
          </a:p>
        </p:txBody>
      </p:sp>
    </p:spTree>
    <p:extLst>
      <p:ext uri="{BB962C8B-B14F-4D97-AF65-F5344CB8AC3E}">
        <p14:creationId xmlns:p14="http://schemas.microsoft.com/office/powerpoint/2010/main" val="313153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heel(1)">
                                      <p:cBhvr>
                                        <p:cTn id="9" dur="59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7F286E-2C44-44F2-B61B-EA4284CB06BB}"/>
              </a:ext>
            </a:extLst>
          </p:cNvPr>
          <p:cNvPicPr>
            <a:picLocks noChangeAspect="1"/>
          </p:cNvPicPr>
          <p:nvPr/>
        </p:nvPicPr>
        <p:blipFill>
          <a:blip r:embed="rId2"/>
          <a:stretch>
            <a:fillRect/>
          </a:stretch>
        </p:blipFill>
        <p:spPr>
          <a:xfrm>
            <a:off x="8878529" y="0"/>
            <a:ext cx="3313471" cy="6858000"/>
          </a:xfrm>
          <a:prstGeom prst="rect">
            <a:avLst/>
          </a:prstGeom>
        </p:spPr>
      </p:pic>
      <p:sp>
        <p:nvSpPr>
          <p:cNvPr id="6" name="TextBox 5">
            <a:extLst>
              <a:ext uri="{FF2B5EF4-FFF2-40B4-BE49-F238E27FC236}">
                <a16:creationId xmlns:a16="http://schemas.microsoft.com/office/drawing/2014/main" id="{3B49B08E-071D-4CB0-8EB5-C54BD4408022}"/>
              </a:ext>
            </a:extLst>
          </p:cNvPr>
          <p:cNvSpPr txBox="1"/>
          <p:nvPr/>
        </p:nvSpPr>
        <p:spPr>
          <a:xfrm>
            <a:off x="998376" y="858416"/>
            <a:ext cx="7623110" cy="3785652"/>
          </a:xfrm>
          <a:prstGeom prst="rect">
            <a:avLst/>
          </a:prstGeom>
          <a:noFill/>
        </p:spPr>
        <p:txBody>
          <a:bodyPr wrap="square" rtlCol="0">
            <a:spAutoFit/>
          </a:bodyPr>
          <a:lstStyle/>
          <a:p>
            <a:r>
              <a:rPr lang="en-AU" altLang="en-US" sz="2400" b="1" dirty="0">
                <a:solidFill>
                  <a:srgbClr val="0070C0"/>
                </a:solidFill>
                <a:latin typeface="Gautami" panose="020B0502040204020203" pitchFamily="34" charset="0"/>
                <a:cs typeface="Gautami" panose="020B0502040204020203" pitchFamily="34" charset="0"/>
              </a:rPr>
              <a:t>NEWTON’S 3 LAWS</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3. The softball catcher in the image below uses the principle of ‘impulse’ by wearing a padded glove in an attempt to:</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A. </a:t>
            </a:r>
            <a:r>
              <a:rPr lang="en-AU" altLang="en-US" dirty="0">
                <a:latin typeface="Gautami" panose="020B0502040204020203" pitchFamily="34" charset="0"/>
                <a:cs typeface="Gautami" panose="020B0502040204020203" pitchFamily="34" charset="0"/>
              </a:rPr>
              <a:t>Increase the surface area the ball makes contact with</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B. </a:t>
            </a:r>
            <a:r>
              <a:rPr lang="en-AU" altLang="en-US" dirty="0">
                <a:latin typeface="Gautami" panose="020B0502040204020203" pitchFamily="34" charset="0"/>
                <a:cs typeface="Gautami" panose="020B0502040204020203" pitchFamily="34" charset="0"/>
              </a:rPr>
              <a:t>Increase the time over which the ball is slowed</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C. </a:t>
            </a:r>
            <a:r>
              <a:rPr lang="en-AU" altLang="en-US" dirty="0">
                <a:latin typeface="Gautami" panose="020B0502040204020203" pitchFamily="34" charset="0"/>
                <a:cs typeface="Gautami" panose="020B0502040204020203" pitchFamily="34" charset="0"/>
              </a:rPr>
              <a:t>Increase the ‘target zone’ for the pitcher</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D. </a:t>
            </a:r>
            <a:r>
              <a:rPr lang="en-AU" altLang="en-US" dirty="0">
                <a:latin typeface="Gautami" panose="020B0502040204020203" pitchFamily="34" charset="0"/>
                <a:cs typeface="Gautami" panose="020B0502040204020203" pitchFamily="34" charset="0"/>
              </a:rPr>
              <a:t>Provide and equal reaction to the action of the pitcher</a:t>
            </a:r>
            <a:endParaRPr lang="en-AU" altLang="en-US" dirty="0">
              <a:latin typeface="Calibri" panose="020F0502020204030204" pitchFamily="34" charset="0"/>
            </a:endParaRPr>
          </a:p>
          <a:p>
            <a:endParaRPr lang="en-AU" dirty="0"/>
          </a:p>
        </p:txBody>
      </p:sp>
      <p:sp>
        <p:nvSpPr>
          <p:cNvPr id="9" name="Oval 8">
            <a:extLst>
              <a:ext uri="{FF2B5EF4-FFF2-40B4-BE49-F238E27FC236}">
                <a16:creationId xmlns:a16="http://schemas.microsoft.com/office/drawing/2014/main" id="{9C6AC4ED-98D7-4A65-A97B-FB73D0A53DDC}"/>
              </a:ext>
            </a:extLst>
          </p:cNvPr>
          <p:cNvSpPr/>
          <p:nvPr/>
        </p:nvSpPr>
        <p:spPr>
          <a:xfrm>
            <a:off x="9695509" y="55983"/>
            <a:ext cx="1679510" cy="16048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extBox 1">
            <a:extLst>
              <a:ext uri="{FF2B5EF4-FFF2-40B4-BE49-F238E27FC236}">
                <a16:creationId xmlns:a16="http://schemas.microsoft.com/office/drawing/2014/main" id="{5A80DA51-7490-440C-B663-5B5A121147A7}"/>
              </a:ext>
            </a:extLst>
          </p:cNvPr>
          <p:cNvSpPr txBox="1"/>
          <p:nvPr/>
        </p:nvSpPr>
        <p:spPr>
          <a:xfrm>
            <a:off x="998376" y="4736401"/>
            <a:ext cx="2537927" cy="369332"/>
          </a:xfrm>
          <a:prstGeom prst="rect">
            <a:avLst/>
          </a:prstGeom>
          <a:noFill/>
        </p:spPr>
        <p:txBody>
          <a:bodyPr wrap="square" rtlCol="0">
            <a:spAutoFit/>
          </a:bodyPr>
          <a:lstStyle/>
          <a:p>
            <a:r>
              <a:rPr lang="en-AU" b="1" dirty="0">
                <a:solidFill>
                  <a:srgbClr val="0070C0"/>
                </a:solidFill>
              </a:rPr>
              <a:t>ANSWER </a:t>
            </a:r>
            <a:r>
              <a:rPr lang="en-AU" b="1">
                <a:solidFill>
                  <a:srgbClr val="0070C0"/>
                </a:solidFill>
              </a:rPr>
              <a:t>: B </a:t>
            </a:r>
            <a:endParaRPr lang="en-AU" b="1" dirty="0">
              <a:solidFill>
                <a:srgbClr val="0070C0"/>
              </a:solidFill>
            </a:endParaRPr>
          </a:p>
        </p:txBody>
      </p:sp>
      <p:pic>
        <p:nvPicPr>
          <p:cNvPr id="4" name="Picture 3">
            <a:extLst>
              <a:ext uri="{FF2B5EF4-FFF2-40B4-BE49-F238E27FC236}">
                <a16:creationId xmlns:a16="http://schemas.microsoft.com/office/drawing/2014/main" id="{48C9725D-6E67-4205-B53B-C16902AFA2AD}"/>
              </a:ext>
            </a:extLst>
          </p:cNvPr>
          <p:cNvPicPr>
            <a:picLocks noChangeAspect="1"/>
          </p:cNvPicPr>
          <p:nvPr/>
        </p:nvPicPr>
        <p:blipFill>
          <a:blip r:embed="rId3"/>
          <a:stretch>
            <a:fillRect/>
          </a:stretch>
        </p:blipFill>
        <p:spPr>
          <a:xfrm>
            <a:off x="6951306" y="2849359"/>
            <a:ext cx="2001868" cy="2359649"/>
          </a:xfrm>
          <a:prstGeom prst="rect">
            <a:avLst/>
          </a:prstGeom>
        </p:spPr>
      </p:pic>
    </p:spTree>
    <p:extLst>
      <p:ext uri="{BB962C8B-B14F-4D97-AF65-F5344CB8AC3E}">
        <p14:creationId xmlns:p14="http://schemas.microsoft.com/office/powerpoint/2010/main" val="38312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heel(1)">
                                      <p:cBhvr>
                                        <p:cTn id="9" dur="59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7F286E-2C44-44F2-B61B-EA4284CB06BB}"/>
              </a:ext>
            </a:extLst>
          </p:cNvPr>
          <p:cNvPicPr>
            <a:picLocks noChangeAspect="1"/>
          </p:cNvPicPr>
          <p:nvPr/>
        </p:nvPicPr>
        <p:blipFill>
          <a:blip r:embed="rId2"/>
          <a:stretch>
            <a:fillRect/>
          </a:stretch>
        </p:blipFill>
        <p:spPr>
          <a:xfrm>
            <a:off x="8878529" y="0"/>
            <a:ext cx="3313471" cy="6858000"/>
          </a:xfrm>
          <a:prstGeom prst="rect">
            <a:avLst/>
          </a:prstGeom>
        </p:spPr>
      </p:pic>
      <p:sp>
        <p:nvSpPr>
          <p:cNvPr id="6" name="TextBox 5">
            <a:extLst>
              <a:ext uri="{FF2B5EF4-FFF2-40B4-BE49-F238E27FC236}">
                <a16:creationId xmlns:a16="http://schemas.microsoft.com/office/drawing/2014/main" id="{3B49B08E-071D-4CB0-8EB5-C54BD4408022}"/>
              </a:ext>
            </a:extLst>
          </p:cNvPr>
          <p:cNvSpPr txBox="1"/>
          <p:nvPr/>
        </p:nvSpPr>
        <p:spPr>
          <a:xfrm>
            <a:off x="998376" y="858416"/>
            <a:ext cx="7623110" cy="3508653"/>
          </a:xfrm>
          <a:prstGeom prst="rect">
            <a:avLst/>
          </a:prstGeom>
          <a:noFill/>
        </p:spPr>
        <p:txBody>
          <a:bodyPr wrap="square" rtlCol="0">
            <a:spAutoFit/>
          </a:bodyPr>
          <a:lstStyle/>
          <a:p>
            <a:r>
              <a:rPr lang="en-AU" altLang="en-US" sz="2400" b="1" dirty="0">
                <a:solidFill>
                  <a:srgbClr val="0070C0"/>
                </a:solidFill>
                <a:latin typeface="Gautami" panose="020B0502040204020203" pitchFamily="34" charset="0"/>
                <a:cs typeface="Gautami" panose="020B0502040204020203" pitchFamily="34" charset="0"/>
              </a:rPr>
              <a:t>NEWTON’S 3 LAWS</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4. The moment of inertia is a measure of how much:</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A. </a:t>
            </a:r>
            <a:r>
              <a:rPr lang="en-AU" altLang="en-US" dirty="0">
                <a:latin typeface="Gautami" panose="020B0502040204020203" pitchFamily="34" charset="0"/>
                <a:cs typeface="Gautami" panose="020B0502040204020203" pitchFamily="34" charset="0"/>
              </a:rPr>
              <a:t>Rotation a body possesses</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B. </a:t>
            </a:r>
            <a:r>
              <a:rPr lang="en-AU" altLang="en-US" dirty="0">
                <a:latin typeface="Gautami" panose="020B0502040204020203" pitchFamily="34" charset="0"/>
                <a:cs typeface="Gautami" panose="020B0502040204020203" pitchFamily="34" charset="0"/>
              </a:rPr>
              <a:t>Resistance to rotation is present</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C. </a:t>
            </a:r>
            <a:r>
              <a:rPr lang="en-AU" altLang="en-US" dirty="0">
                <a:latin typeface="Gautami" panose="020B0502040204020203" pitchFamily="34" charset="0"/>
                <a:cs typeface="Gautami" panose="020B0502040204020203" pitchFamily="34" charset="0"/>
              </a:rPr>
              <a:t>Momentum a body can generate</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D. </a:t>
            </a:r>
            <a:r>
              <a:rPr lang="en-AU" altLang="en-US" dirty="0">
                <a:latin typeface="Gautami" panose="020B0502040204020203" pitchFamily="34" charset="0"/>
                <a:cs typeface="Gautami" panose="020B0502040204020203" pitchFamily="34" charset="0"/>
              </a:rPr>
              <a:t>Torque an object possesses</a:t>
            </a:r>
            <a:endParaRPr lang="en-AU" altLang="en-US" dirty="0">
              <a:latin typeface="Calibri" panose="020F0502020204030204" pitchFamily="34" charset="0"/>
            </a:endParaRPr>
          </a:p>
          <a:p>
            <a:endParaRPr lang="en-AU" dirty="0"/>
          </a:p>
        </p:txBody>
      </p:sp>
      <p:sp>
        <p:nvSpPr>
          <p:cNvPr id="9" name="Oval 8">
            <a:extLst>
              <a:ext uri="{FF2B5EF4-FFF2-40B4-BE49-F238E27FC236}">
                <a16:creationId xmlns:a16="http://schemas.microsoft.com/office/drawing/2014/main" id="{9C6AC4ED-98D7-4A65-A97B-FB73D0A53DDC}"/>
              </a:ext>
            </a:extLst>
          </p:cNvPr>
          <p:cNvSpPr/>
          <p:nvPr/>
        </p:nvSpPr>
        <p:spPr>
          <a:xfrm>
            <a:off x="9695509" y="55983"/>
            <a:ext cx="1679510" cy="16048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extBox 1">
            <a:extLst>
              <a:ext uri="{FF2B5EF4-FFF2-40B4-BE49-F238E27FC236}">
                <a16:creationId xmlns:a16="http://schemas.microsoft.com/office/drawing/2014/main" id="{5A80DA51-7490-440C-B663-5B5A121147A7}"/>
              </a:ext>
            </a:extLst>
          </p:cNvPr>
          <p:cNvSpPr txBox="1"/>
          <p:nvPr/>
        </p:nvSpPr>
        <p:spPr>
          <a:xfrm>
            <a:off x="998376" y="4736401"/>
            <a:ext cx="2537927" cy="369332"/>
          </a:xfrm>
          <a:prstGeom prst="rect">
            <a:avLst/>
          </a:prstGeom>
          <a:noFill/>
        </p:spPr>
        <p:txBody>
          <a:bodyPr wrap="square" rtlCol="0">
            <a:spAutoFit/>
          </a:bodyPr>
          <a:lstStyle/>
          <a:p>
            <a:r>
              <a:rPr lang="en-AU" b="1" dirty="0">
                <a:solidFill>
                  <a:srgbClr val="0070C0"/>
                </a:solidFill>
              </a:rPr>
              <a:t>ANSWER : B </a:t>
            </a:r>
          </a:p>
        </p:txBody>
      </p:sp>
    </p:spTree>
    <p:extLst>
      <p:ext uri="{BB962C8B-B14F-4D97-AF65-F5344CB8AC3E}">
        <p14:creationId xmlns:p14="http://schemas.microsoft.com/office/powerpoint/2010/main" val="206485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heel(1)">
                                      <p:cBhvr>
                                        <p:cTn id="9" dur="59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7F286E-2C44-44F2-B61B-EA4284CB06BB}"/>
              </a:ext>
            </a:extLst>
          </p:cNvPr>
          <p:cNvPicPr>
            <a:picLocks noChangeAspect="1"/>
          </p:cNvPicPr>
          <p:nvPr/>
        </p:nvPicPr>
        <p:blipFill>
          <a:blip r:embed="rId2"/>
          <a:stretch>
            <a:fillRect/>
          </a:stretch>
        </p:blipFill>
        <p:spPr>
          <a:xfrm>
            <a:off x="8878529" y="0"/>
            <a:ext cx="3313471" cy="6858000"/>
          </a:xfrm>
          <a:prstGeom prst="rect">
            <a:avLst/>
          </a:prstGeom>
        </p:spPr>
      </p:pic>
      <p:sp>
        <p:nvSpPr>
          <p:cNvPr id="6" name="TextBox 5">
            <a:extLst>
              <a:ext uri="{FF2B5EF4-FFF2-40B4-BE49-F238E27FC236}">
                <a16:creationId xmlns:a16="http://schemas.microsoft.com/office/drawing/2014/main" id="{3B49B08E-071D-4CB0-8EB5-C54BD4408022}"/>
              </a:ext>
            </a:extLst>
          </p:cNvPr>
          <p:cNvSpPr txBox="1"/>
          <p:nvPr/>
        </p:nvSpPr>
        <p:spPr>
          <a:xfrm>
            <a:off x="998376" y="858416"/>
            <a:ext cx="7623110" cy="4339650"/>
          </a:xfrm>
          <a:prstGeom prst="rect">
            <a:avLst/>
          </a:prstGeom>
          <a:noFill/>
        </p:spPr>
        <p:txBody>
          <a:bodyPr wrap="square" rtlCol="0">
            <a:spAutoFit/>
          </a:bodyPr>
          <a:lstStyle/>
          <a:p>
            <a:r>
              <a:rPr lang="en-AU" altLang="en-US" sz="2400" b="1" dirty="0">
                <a:solidFill>
                  <a:srgbClr val="0070C0"/>
                </a:solidFill>
                <a:latin typeface="Gautami" panose="020B0502040204020203" pitchFamily="34" charset="0"/>
                <a:cs typeface="Gautami" panose="020B0502040204020203" pitchFamily="34" charset="0"/>
              </a:rPr>
              <a:t>NEWTON’S 3 LAWS</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5. The following is the best example of Newton’s 3</a:t>
            </a:r>
            <a:r>
              <a:rPr lang="en-AU" altLang="en-US" b="1" baseline="30000" dirty="0">
                <a:latin typeface="Gautami" panose="020B0502040204020203" pitchFamily="34" charset="0"/>
                <a:cs typeface="Gautami" panose="020B0502040204020203" pitchFamily="34" charset="0"/>
              </a:rPr>
              <a:t>rd</a:t>
            </a:r>
            <a:r>
              <a:rPr lang="en-AU" altLang="en-US" b="1" dirty="0">
                <a:latin typeface="Gautami" panose="020B0502040204020203" pitchFamily="34" charset="0"/>
                <a:cs typeface="Gautami" panose="020B0502040204020203" pitchFamily="34" charset="0"/>
              </a:rPr>
              <a:t> Law of Motion in a sporting context:</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A. </a:t>
            </a:r>
            <a:r>
              <a:rPr lang="en-AU" altLang="en-US" dirty="0">
                <a:latin typeface="Gautami" panose="020B0502040204020203" pitchFamily="34" charset="0"/>
                <a:cs typeface="Gautami" panose="020B0502040204020203" pitchFamily="34" charset="0"/>
              </a:rPr>
              <a:t>A tennis player striking the ball ‘off-centre’ to produce a slice serve</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B. </a:t>
            </a:r>
            <a:r>
              <a:rPr lang="en-AU" altLang="en-US" dirty="0">
                <a:latin typeface="Gautami" panose="020B0502040204020203" pitchFamily="34" charset="0"/>
                <a:cs typeface="Gautami" panose="020B0502040204020203" pitchFamily="34" charset="0"/>
              </a:rPr>
              <a:t>A lifesaver applying force on the left side of the board resulting in it turning in this direction</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C. </a:t>
            </a:r>
            <a:r>
              <a:rPr lang="en-AU" altLang="en-US" dirty="0">
                <a:latin typeface="Gautami" panose="020B0502040204020203" pitchFamily="34" charset="0"/>
                <a:cs typeface="Gautami" panose="020B0502040204020203" pitchFamily="34" charset="0"/>
              </a:rPr>
              <a:t>A badminton player using as many body parts as possible whilst performing a smash in order to create the highest summation of force.</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D. </a:t>
            </a:r>
            <a:r>
              <a:rPr lang="en-AU" altLang="en-US" dirty="0">
                <a:latin typeface="Gautami" panose="020B0502040204020203" pitchFamily="34" charset="0"/>
                <a:cs typeface="Gautami" panose="020B0502040204020203" pitchFamily="34" charset="0"/>
              </a:rPr>
              <a:t>A volleyball player pushing downwards in an effort to leap upwards</a:t>
            </a:r>
            <a:endParaRPr lang="en-AU" altLang="en-US" dirty="0">
              <a:latin typeface="Calibri" panose="020F0502020204030204" pitchFamily="34" charset="0"/>
            </a:endParaRPr>
          </a:p>
          <a:p>
            <a:endParaRPr lang="en-AU" dirty="0"/>
          </a:p>
        </p:txBody>
      </p:sp>
      <p:sp>
        <p:nvSpPr>
          <p:cNvPr id="9" name="Oval 8">
            <a:extLst>
              <a:ext uri="{FF2B5EF4-FFF2-40B4-BE49-F238E27FC236}">
                <a16:creationId xmlns:a16="http://schemas.microsoft.com/office/drawing/2014/main" id="{9C6AC4ED-98D7-4A65-A97B-FB73D0A53DDC}"/>
              </a:ext>
            </a:extLst>
          </p:cNvPr>
          <p:cNvSpPr/>
          <p:nvPr/>
        </p:nvSpPr>
        <p:spPr>
          <a:xfrm>
            <a:off x="9695509" y="55983"/>
            <a:ext cx="1679510" cy="16048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extBox 1">
            <a:extLst>
              <a:ext uri="{FF2B5EF4-FFF2-40B4-BE49-F238E27FC236}">
                <a16:creationId xmlns:a16="http://schemas.microsoft.com/office/drawing/2014/main" id="{5A80DA51-7490-440C-B663-5B5A121147A7}"/>
              </a:ext>
            </a:extLst>
          </p:cNvPr>
          <p:cNvSpPr txBox="1"/>
          <p:nvPr/>
        </p:nvSpPr>
        <p:spPr>
          <a:xfrm>
            <a:off x="998376" y="5013400"/>
            <a:ext cx="2537927" cy="369332"/>
          </a:xfrm>
          <a:prstGeom prst="rect">
            <a:avLst/>
          </a:prstGeom>
          <a:noFill/>
        </p:spPr>
        <p:txBody>
          <a:bodyPr wrap="square" rtlCol="0">
            <a:spAutoFit/>
          </a:bodyPr>
          <a:lstStyle/>
          <a:p>
            <a:r>
              <a:rPr lang="en-AU" b="1" dirty="0">
                <a:solidFill>
                  <a:srgbClr val="0070C0"/>
                </a:solidFill>
              </a:rPr>
              <a:t>ANSWER : D </a:t>
            </a:r>
          </a:p>
        </p:txBody>
      </p:sp>
    </p:spTree>
    <p:extLst>
      <p:ext uri="{BB962C8B-B14F-4D97-AF65-F5344CB8AC3E}">
        <p14:creationId xmlns:p14="http://schemas.microsoft.com/office/powerpoint/2010/main" val="59308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heel(1)">
                                      <p:cBhvr>
                                        <p:cTn id="9" dur="59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7F286E-2C44-44F2-B61B-EA4284CB06BB}"/>
              </a:ext>
            </a:extLst>
          </p:cNvPr>
          <p:cNvPicPr>
            <a:picLocks noChangeAspect="1"/>
          </p:cNvPicPr>
          <p:nvPr/>
        </p:nvPicPr>
        <p:blipFill>
          <a:blip r:embed="rId2"/>
          <a:stretch>
            <a:fillRect/>
          </a:stretch>
        </p:blipFill>
        <p:spPr>
          <a:xfrm>
            <a:off x="8878529" y="0"/>
            <a:ext cx="3313471" cy="6858000"/>
          </a:xfrm>
          <a:prstGeom prst="rect">
            <a:avLst/>
          </a:prstGeom>
        </p:spPr>
      </p:pic>
      <p:sp>
        <p:nvSpPr>
          <p:cNvPr id="6" name="TextBox 5">
            <a:extLst>
              <a:ext uri="{FF2B5EF4-FFF2-40B4-BE49-F238E27FC236}">
                <a16:creationId xmlns:a16="http://schemas.microsoft.com/office/drawing/2014/main" id="{3B49B08E-071D-4CB0-8EB5-C54BD4408022}"/>
              </a:ext>
            </a:extLst>
          </p:cNvPr>
          <p:cNvSpPr txBox="1"/>
          <p:nvPr/>
        </p:nvSpPr>
        <p:spPr>
          <a:xfrm>
            <a:off x="998376" y="858416"/>
            <a:ext cx="7623110" cy="4062651"/>
          </a:xfrm>
          <a:prstGeom prst="rect">
            <a:avLst/>
          </a:prstGeom>
          <a:noFill/>
        </p:spPr>
        <p:txBody>
          <a:bodyPr wrap="square" rtlCol="0">
            <a:spAutoFit/>
          </a:bodyPr>
          <a:lstStyle/>
          <a:p>
            <a:r>
              <a:rPr lang="en-AU" altLang="en-US" sz="2400" b="1" dirty="0">
                <a:solidFill>
                  <a:srgbClr val="0070C0"/>
                </a:solidFill>
                <a:latin typeface="Gautami" panose="020B0502040204020203" pitchFamily="34" charset="0"/>
                <a:cs typeface="Gautami" panose="020B0502040204020203" pitchFamily="34" charset="0"/>
              </a:rPr>
              <a:t>NEWTON’S 3 LAWS</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6. Two skateboarders (same weight) stand opposite each other and push as hard they can against each other. The one that ends up moving further from the original starting position:</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A. </a:t>
            </a:r>
            <a:r>
              <a:rPr lang="en-AU" altLang="en-US" dirty="0">
                <a:latin typeface="Gautami" panose="020B0502040204020203" pitchFamily="34" charset="0"/>
                <a:cs typeface="Gautami" panose="020B0502040204020203" pitchFamily="34" charset="0"/>
              </a:rPr>
              <a:t>Applies greater force</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B. </a:t>
            </a:r>
            <a:r>
              <a:rPr lang="en-AU" altLang="en-US" dirty="0">
                <a:latin typeface="Gautami" panose="020B0502040204020203" pitchFamily="34" charset="0"/>
                <a:cs typeface="Gautami" panose="020B0502040204020203" pitchFamily="34" charset="0"/>
              </a:rPr>
              <a:t>Is stronger</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C. </a:t>
            </a:r>
            <a:r>
              <a:rPr lang="en-AU" altLang="en-US" dirty="0">
                <a:latin typeface="Gautami" panose="020B0502040204020203" pitchFamily="34" charset="0"/>
                <a:cs typeface="Gautami" panose="020B0502040204020203" pitchFamily="34" charset="0"/>
              </a:rPr>
              <a:t>Has less friction applied to their wheels</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D. </a:t>
            </a:r>
            <a:r>
              <a:rPr lang="en-AU" altLang="en-US" dirty="0">
                <a:latin typeface="Gautami" panose="020B0502040204020203" pitchFamily="34" charset="0"/>
                <a:cs typeface="Gautami" panose="020B0502040204020203" pitchFamily="34" charset="0"/>
              </a:rPr>
              <a:t>Experiences less displacement</a:t>
            </a:r>
            <a:endParaRPr lang="en-AU" altLang="en-US" dirty="0">
              <a:latin typeface="Calibri" panose="020F0502020204030204" pitchFamily="34" charset="0"/>
            </a:endParaRPr>
          </a:p>
          <a:p>
            <a:endParaRPr lang="en-AU" dirty="0"/>
          </a:p>
        </p:txBody>
      </p:sp>
      <p:sp>
        <p:nvSpPr>
          <p:cNvPr id="9" name="Oval 8">
            <a:extLst>
              <a:ext uri="{FF2B5EF4-FFF2-40B4-BE49-F238E27FC236}">
                <a16:creationId xmlns:a16="http://schemas.microsoft.com/office/drawing/2014/main" id="{9C6AC4ED-98D7-4A65-A97B-FB73D0A53DDC}"/>
              </a:ext>
            </a:extLst>
          </p:cNvPr>
          <p:cNvSpPr/>
          <p:nvPr/>
        </p:nvSpPr>
        <p:spPr>
          <a:xfrm>
            <a:off x="9695509" y="55983"/>
            <a:ext cx="1679510" cy="16048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extBox 1">
            <a:extLst>
              <a:ext uri="{FF2B5EF4-FFF2-40B4-BE49-F238E27FC236}">
                <a16:creationId xmlns:a16="http://schemas.microsoft.com/office/drawing/2014/main" id="{5A80DA51-7490-440C-B663-5B5A121147A7}"/>
              </a:ext>
            </a:extLst>
          </p:cNvPr>
          <p:cNvSpPr txBox="1"/>
          <p:nvPr/>
        </p:nvSpPr>
        <p:spPr>
          <a:xfrm>
            <a:off x="998376" y="5041279"/>
            <a:ext cx="2537927" cy="369332"/>
          </a:xfrm>
          <a:prstGeom prst="rect">
            <a:avLst/>
          </a:prstGeom>
          <a:noFill/>
        </p:spPr>
        <p:txBody>
          <a:bodyPr wrap="square" rtlCol="0">
            <a:spAutoFit/>
          </a:bodyPr>
          <a:lstStyle/>
          <a:p>
            <a:r>
              <a:rPr lang="en-AU" b="1" dirty="0">
                <a:solidFill>
                  <a:srgbClr val="0070C0"/>
                </a:solidFill>
              </a:rPr>
              <a:t>ANSWER : A  </a:t>
            </a:r>
          </a:p>
        </p:txBody>
      </p:sp>
      <p:pic>
        <p:nvPicPr>
          <p:cNvPr id="4" name="Picture 3">
            <a:extLst>
              <a:ext uri="{FF2B5EF4-FFF2-40B4-BE49-F238E27FC236}">
                <a16:creationId xmlns:a16="http://schemas.microsoft.com/office/drawing/2014/main" id="{F28F9183-ABB9-42FA-9942-06DF92D22C45}"/>
              </a:ext>
            </a:extLst>
          </p:cNvPr>
          <p:cNvPicPr>
            <a:picLocks noChangeAspect="1"/>
          </p:cNvPicPr>
          <p:nvPr/>
        </p:nvPicPr>
        <p:blipFill>
          <a:blip r:embed="rId3"/>
          <a:stretch>
            <a:fillRect/>
          </a:stretch>
        </p:blipFill>
        <p:spPr>
          <a:xfrm>
            <a:off x="5639676" y="3429001"/>
            <a:ext cx="3437650" cy="2471154"/>
          </a:xfrm>
          <a:prstGeom prst="rect">
            <a:avLst/>
          </a:prstGeom>
        </p:spPr>
      </p:pic>
    </p:spTree>
    <p:extLst>
      <p:ext uri="{BB962C8B-B14F-4D97-AF65-F5344CB8AC3E}">
        <p14:creationId xmlns:p14="http://schemas.microsoft.com/office/powerpoint/2010/main" val="62005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heel(1)">
                                      <p:cBhvr>
                                        <p:cTn id="9" dur="59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7F286E-2C44-44F2-B61B-EA4284CB06BB}"/>
              </a:ext>
            </a:extLst>
          </p:cNvPr>
          <p:cNvPicPr>
            <a:picLocks noChangeAspect="1"/>
          </p:cNvPicPr>
          <p:nvPr/>
        </p:nvPicPr>
        <p:blipFill>
          <a:blip r:embed="rId2"/>
          <a:stretch>
            <a:fillRect/>
          </a:stretch>
        </p:blipFill>
        <p:spPr>
          <a:xfrm>
            <a:off x="8878529" y="0"/>
            <a:ext cx="3313471" cy="6858000"/>
          </a:xfrm>
          <a:prstGeom prst="rect">
            <a:avLst/>
          </a:prstGeom>
        </p:spPr>
      </p:pic>
      <p:sp>
        <p:nvSpPr>
          <p:cNvPr id="6" name="TextBox 5">
            <a:extLst>
              <a:ext uri="{FF2B5EF4-FFF2-40B4-BE49-F238E27FC236}">
                <a16:creationId xmlns:a16="http://schemas.microsoft.com/office/drawing/2014/main" id="{3B49B08E-071D-4CB0-8EB5-C54BD4408022}"/>
              </a:ext>
            </a:extLst>
          </p:cNvPr>
          <p:cNvSpPr txBox="1"/>
          <p:nvPr/>
        </p:nvSpPr>
        <p:spPr>
          <a:xfrm>
            <a:off x="998376" y="858416"/>
            <a:ext cx="7623110" cy="3508653"/>
          </a:xfrm>
          <a:prstGeom prst="rect">
            <a:avLst/>
          </a:prstGeom>
          <a:noFill/>
        </p:spPr>
        <p:txBody>
          <a:bodyPr wrap="square" rtlCol="0">
            <a:spAutoFit/>
          </a:bodyPr>
          <a:lstStyle/>
          <a:p>
            <a:r>
              <a:rPr lang="en-AU" altLang="en-US" sz="2400" b="1" dirty="0">
                <a:solidFill>
                  <a:srgbClr val="0070C0"/>
                </a:solidFill>
                <a:latin typeface="Gautami" panose="020B0502040204020203" pitchFamily="34" charset="0"/>
                <a:cs typeface="Gautami" panose="020B0502040204020203" pitchFamily="34" charset="0"/>
              </a:rPr>
              <a:t>NEWTON’S 3 LAWS</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7.  Impulse is best described as a:</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A. </a:t>
            </a:r>
            <a:r>
              <a:rPr lang="en-AU" altLang="en-US" dirty="0">
                <a:latin typeface="Gautami" panose="020B0502040204020203" pitchFamily="34" charset="0"/>
                <a:cs typeface="Gautami" panose="020B0502040204020203" pitchFamily="34" charset="0"/>
              </a:rPr>
              <a:t>Product of force and mass</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B. </a:t>
            </a:r>
            <a:r>
              <a:rPr lang="en-AU" altLang="en-US" dirty="0">
                <a:latin typeface="Gautami" panose="020B0502040204020203" pitchFamily="34" charset="0"/>
                <a:cs typeface="Gautami" panose="020B0502040204020203" pitchFamily="34" charset="0"/>
              </a:rPr>
              <a:t>Force applied over the shortest time possible to create acceleration</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C. </a:t>
            </a:r>
            <a:r>
              <a:rPr lang="en-AU" altLang="en-US" dirty="0">
                <a:latin typeface="Gautami" panose="020B0502040204020203" pitchFamily="34" charset="0"/>
                <a:cs typeface="Gautami" panose="020B0502040204020203" pitchFamily="34" charset="0"/>
              </a:rPr>
              <a:t>Change in momentum</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D. </a:t>
            </a:r>
            <a:r>
              <a:rPr lang="en-AU" altLang="en-US" dirty="0">
                <a:latin typeface="Gautami" panose="020B0502040204020203" pitchFamily="34" charset="0"/>
                <a:cs typeface="Gautami" panose="020B0502040204020203" pitchFamily="34" charset="0"/>
              </a:rPr>
              <a:t>Sum of moment of inertia and angular velocity</a:t>
            </a:r>
            <a:endParaRPr lang="en-AU" altLang="en-US" dirty="0">
              <a:latin typeface="Calibri" panose="020F0502020204030204" pitchFamily="34" charset="0"/>
            </a:endParaRPr>
          </a:p>
          <a:p>
            <a:endParaRPr lang="en-AU" dirty="0"/>
          </a:p>
        </p:txBody>
      </p:sp>
      <p:sp>
        <p:nvSpPr>
          <p:cNvPr id="9" name="Oval 8">
            <a:extLst>
              <a:ext uri="{FF2B5EF4-FFF2-40B4-BE49-F238E27FC236}">
                <a16:creationId xmlns:a16="http://schemas.microsoft.com/office/drawing/2014/main" id="{9C6AC4ED-98D7-4A65-A97B-FB73D0A53DDC}"/>
              </a:ext>
            </a:extLst>
          </p:cNvPr>
          <p:cNvSpPr/>
          <p:nvPr/>
        </p:nvSpPr>
        <p:spPr>
          <a:xfrm>
            <a:off x="9695509" y="55983"/>
            <a:ext cx="1679510" cy="16048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extBox 1">
            <a:extLst>
              <a:ext uri="{FF2B5EF4-FFF2-40B4-BE49-F238E27FC236}">
                <a16:creationId xmlns:a16="http://schemas.microsoft.com/office/drawing/2014/main" id="{5A80DA51-7490-440C-B663-5B5A121147A7}"/>
              </a:ext>
            </a:extLst>
          </p:cNvPr>
          <p:cNvSpPr txBox="1"/>
          <p:nvPr/>
        </p:nvSpPr>
        <p:spPr>
          <a:xfrm>
            <a:off x="998376" y="4736401"/>
            <a:ext cx="2537927" cy="369332"/>
          </a:xfrm>
          <a:prstGeom prst="rect">
            <a:avLst/>
          </a:prstGeom>
          <a:noFill/>
        </p:spPr>
        <p:txBody>
          <a:bodyPr wrap="square" rtlCol="0">
            <a:spAutoFit/>
          </a:bodyPr>
          <a:lstStyle/>
          <a:p>
            <a:r>
              <a:rPr lang="en-AU" b="1" dirty="0">
                <a:solidFill>
                  <a:srgbClr val="0070C0"/>
                </a:solidFill>
              </a:rPr>
              <a:t>ANSWER : C </a:t>
            </a:r>
          </a:p>
        </p:txBody>
      </p:sp>
    </p:spTree>
    <p:extLst>
      <p:ext uri="{BB962C8B-B14F-4D97-AF65-F5344CB8AC3E}">
        <p14:creationId xmlns:p14="http://schemas.microsoft.com/office/powerpoint/2010/main" val="14593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heel(1)">
                                      <p:cBhvr>
                                        <p:cTn id="9" dur="59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7F286E-2C44-44F2-B61B-EA4284CB06BB}"/>
              </a:ext>
            </a:extLst>
          </p:cNvPr>
          <p:cNvPicPr>
            <a:picLocks noChangeAspect="1"/>
          </p:cNvPicPr>
          <p:nvPr/>
        </p:nvPicPr>
        <p:blipFill>
          <a:blip r:embed="rId2"/>
          <a:stretch>
            <a:fillRect/>
          </a:stretch>
        </p:blipFill>
        <p:spPr>
          <a:xfrm>
            <a:off x="8878529" y="0"/>
            <a:ext cx="3313471" cy="6858000"/>
          </a:xfrm>
          <a:prstGeom prst="rect">
            <a:avLst/>
          </a:prstGeom>
        </p:spPr>
      </p:pic>
      <p:sp>
        <p:nvSpPr>
          <p:cNvPr id="6" name="TextBox 5">
            <a:extLst>
              <a:ext uri="{FF2B5EF4-FFF2-40B4-BE49-F238E27FC236}">
                <a16:creationId xmlns:a16="http://schemas.microsoft.com/office/drawing/2014/main" id="{3B49B08E-071D-4CB0-8EB5-C54BD4408022}"/>
              </a:ext>
            </a:extLst>
          </p:cNvPr>
          <p:cNvSpPr txBox="1"/>
          <p:nvPr/>
        </p:nvSpPr>
        <p:spPr>
          <a:xfrm>
            <a:off x="998376" y="858416"/>
            <a:ext cx="7623110" cy="4062651"/>
          </a:xfrm>
          <a:prstGeom prst="rect">
            <a:avLst/>
          </a:prstGeom>
          <a:noFill/>
        </p:spPr>
        <p:txBody>
          <a:bodyPr wrap="square" rtlCol="0">
            <a:spAutoFit/>
          </a:bodyPr>
          <a:lstStyle/>
          <a:p>
            <a:r>
              <a:rPr lang="en-AU" altLang="en-US" sz="2400" b="1" dirty="0">
                <a:solidFill>
                  <a:srgbClr val="0070C0"/>
                </a:solidFill>
                <a:latin typeface="Gautami" panose="020B0502040204020203" pitchFamily="34" charset="0"/>
                <a:cs typeface="Gautami" panose="020B0502040204020203" pitchFamily="34" charset="0"/>
              </a:rPr>
              <a:t>PROJECTILE MOTION</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8. The following image shows a basketballer taking a ‘jump shot’. By jumping before releasing the ball, the </a:t>
            </a:r>
            <a:r>
              <a:rPr lang="en-AU" altLang="en-US" b="1" dirty="0">
                <a:solidFill>
                  <a:srgbClr val="0070C0"/>
                </a:solidFill>
                <a:latin typeface="Gautami" panose="020B0502040204020203" pitchFamily="34" charset="0"/>
                <a:cs typeface="Gautami" panose="020B0502040204020203" pitchFamily="34" charset="0"/>
              </a:rPr>
              <a:t>optimal angle of release </a:t>
            </a:r>
            <a:r>
              <a:rPr lang="en-AU" altLang="en-US" b="1" dirty="0">
                <a:latin typeface="Gautami" panose="020B0502040204020203" pitchFamily="34" charset="0"/>
                <a:cs typeface="Gautami" panose="020B0502040204020203" pitchFamily="34" charset="0"/>
              </a:rPr>
              <a:t>compared to taking the same shot whilst standing on the court:</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A. </a:t>
            </a:r>
            <a:r>
              <a:rPr lang="en-AU" altLang="en-US" dirty="0">
                <a:latin typeface="Gautami" panose="020B0502040204020203" pitchFamily="34" charset="0"/>
                <a:cs typeface="Gautami" panose="020B0502040204020203" pitchFamily="34" charset="0"/>
              </a:rPr>
              <a:t>Remains the same</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B. </a:t>
            </a:r>
            <a:r>
              <a:rPr lang="en-AU" altLang="en-US" dirty="0">
                <a:latin typeface="Gautami" panose="020B0502040204020203" pitchFamily="34" charset="0"/>
                <a:cs typeface="Gautami" panose="020B0502040204020203" pitchFamily="34" charset="0"/>
              </a:rPr>
              <a:t>Increases</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C. </a:t>
            </a:r>
            <a:r>
              <a:rPr lang="en-AU" altLang="en-US" dirty="0">
                <a:latin typeface="Gautami" panose="020B0502040204020203" pitchFamily="34" charset="0"/>
                <a:cs typeface="Gautami" panose="020B0502040204020203" pitchFamily="34" charset="0"/>
              </a:rPr>
              <a:t>Decreases</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D. </a:t>
            </a:r>
            <a:r>
              <a:rPr lang="en-AU" altLang="en-US" dirty="0">
                <a:latin typeface="Gautami" panose="020B0502040204020203" pitchFamily="34" charset="0"/>
                <a:cs typeface="Gautami" panose="020B0502040204020203" pitchFamily="34" charset="0"/>
              </a:rPr>
              <a:t>Shows an inverse relationship with ball velocity</a:t>
            </a:r>
            <a:endParaRPr lang="en-AU" altLang="en-US" dirty="0">
              <a:latin typeface="Calibri" panose="020F0502020204030204" pitchFamily="34" charset="0"/>
            </a:endParaRPr>
          </a:p>
          <a:p>
            <a:endParaRPr lang="en-AU" dirty="0"/>
          </a:p>
        </p:txBody>
      </p:sp>
      <p:sp>
        <p:nvSpPr>
          <p:cNvPr id="9" name="Oval 8">
            <a:extLst>
              <a:ext uri="{FF2B5EF4-FFF2-40B4-BE49-F238E27FC236}">
                <a16:creationId xmlns:a16="http://schemas.microsoft.com/office/drawing/2014/main" id="{9C6AC4ED-98D7-4A65-A97B-FB73D0A53DDC}"/>
              </a:ext>
            </a:extLst>
          </p:cNvPr>
          <p:cNvSpPr/>
          <p:nvPr/>
        </p:nvSpPr>
        <p:spPr>
          <a:xfrm>
            <a:off x="9695509" y="55983"/>
            <a:ext cx="1679510" cy="16048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extBox 1">
            <a:extLst>
              <a:ext uri="{FF2B5EF4-FFF2-40B4-BE49-F238E27FC236}">
                <a16:creationId xmlns:a16="http://schemas.microsoft.com/office/drawing/2014/main" id="{5A80DA51-7490-440C-B663-5B5A121147A7}"/>
              </a:ext>
            </a:extLst>
          </p:cNvPr>
          <p:cNvSpPr txBox="1"/>
          <p:nvPr/>
        </p:nvSpPr>
        <p:spPr>
          <a:xfrm>
            <a:off x="998376" y="4736401"/>
            <a:ext cx="2537927" cy="369332"/>
          </a:xfrm>
          <a:prstGeom prst="rect">
            <a:avLst/>
          </a:prstGeom>
          <a:noFill/>
        </p:spPr>
        <p:txBody>
          <a:bodyPr wrap="square" rtlCol="0">
            <a:spAutoFit/>
          </a:bodyPr>
          <a:lstStyle/>
          <a:p>
            <a:r>
              <a:rPr lang="en-AU" b="1" dirty="0">
                <a:solidFill>
                  <a:srgbClr val="0070C0"/>
                </a:solidFill>
              </a:rPr>
              <a:t>ANSWER : C </a:t>
            </a:r>
          </a:p>
        </p:txBody>
      </p:sp>
      <p:pic>
        <p:nvPicPr>
          <p:cNvPr id="4" name="Picture 3">
            <a:extLst>
              <a:ext uri="{FF2B5EF4-FFF2-40B4-BE49-F238E27FC236}">
                <a16:creationId xmlns:a16="http://schemas.microsoft.com/office/drawing/2014/main" id="{116ED35C-BA0B-4C19-8CE0-B7DFC40024CC}"/>
              </a:ext>
            </a:extLst>
          </p:cNvPr>
          <p:cNvPicPr>
            <a:picLocks noChangeAspect="1"/>
          </p:cNvPicPr>
          <p:nvPr/>
        </p:nvPicPr>
        <p:blipFill>
          <a:blip r:embed="rId3"/>
          <a:stretch>
            <a:fillRect/>
          </a:stretch>
        </p:blipFill>
        <p:spPr>
          <a:xfrm>
            <a:off x="5817416" y="2388637"/>
            <a:ext cx="3061113" cy="3871764"/>
          </a:xfrm>
          <a:prstGeom prst="rect">
            <a:avLst/>
          </a:prstGeom>
        </p:spPr>
      </p:pic>
    </p:spTree>
    <p:extLst>
      <p:ext uri="{BB962C8B-B14F-4D97-AF65-F5344CB8AC3E}">
        <p14:creationId xmlns:p14="http://schemas.microsoft.com/office/powerpoint/2010/main" val="29585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heel(1)">
                                      <p:cBhvr>
                                        <p:cTn id="9" dur="59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5188</TotalTime>
  <Words>749</Words>
  <Application>Microsoft Office PowerPoint</Application>
  <PresentationFormat>Widescreen</PresentationFormat>
  <Paragraphs>127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Gautami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Malpeli</dc:creator>
  <cp:lastModifiedBy>Robert Malpeli</cp:lastModifiedBy>
  <cp:revision>70</cp:revision>
  <dcterms:created xsi:type="dcterms:W3CDTF">2021-06-11T00:46:38Z</dcterms:created>
  <dcterms:modified xsi:type="dcterms:W3CDTF">2021-07-06T07:35:55Z</dcterms:modified>
</cp:coreProperties>
</file>