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78" r:id="rId7"/>
    <p:sldId id="279" r:id="rId8"/>
    <p:sldId id="280" r:id="rId9"/>
    <p:sldId id="281" r:id="rId10"/>
    <p:sldId id="282" r:id="rId11"/>
    <p:sldId id="2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6574-087D-40D8-8B50-A83FA633B7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F1894B9-C149-4A9D-B71F-339D0BDD9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EDF47F5-2F28-4566-A606-1A0C817B5F38}"/>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5" name="Footer Placeholder 4">
            <a:extLst>
              <a:ext uri="{FF2B5EF4-FFF2-40B4-BE49-F238E27FC236}">
                <a16:creationId xmlns:a16="http://schemas.microsoft.com/office/drawing/2014/main" id="{BCF83180-481A-4CE9-B9CD-EACC07D3C29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7D68A027-4297-44AF-9052-D3CF346071E2}"/>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852536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734A-2C94-4799-B3F9-AFB0387E069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DDBD510-161B-4DA2-B7A1-9DFCDB22B3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62F3937-BE4E-4302-AD98-F7919D6BC7AD}"/>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5" name="Footer Placeholder 4">
            <a:extLst>
              <a:ext uri="{FF2B5EF4-FFF2-40B4-BE49-F238E27FC236}">
                <a16:creationId xmlns:a16="http://schemas.microsoft.com/office/drawing/2014/main" id="{CE491A95-3A34-421C-A674-1D0C81C5FFF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A8971ADA-F060-4E94-B241-A48439D0EA25}"/>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420084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0F91EA-81C4-4257-9030-58593A7867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227E37F-4DBE-425C-A751-056D833D3A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E32FB64-83DB-4A05-AFDA-7A38C0D59687}"/>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5" name="Footer Placeholder 4">
            <a:extLst>
              <a:ext uri="{FF2B5EF4-FFF2-40B4-BE49-F238E27FC236}">
                <a16:creationId xmlns:a16="http://schemas.microsoft.com/office/drawing/2014/main" id="{BAB1E991-FFBE-4F9E-998A-BE0E31FE1DA2}"/>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4244F9-2B2A-41AF-9206-CBA17144BB06}"/>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545452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D3E2-29BD-43BB-AEBE-0067FFC5CAE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60B3A30-BB57-4891-ABE1-7B98262B2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1B04B07-E811-4101-9D04-01E132BE5579}"/>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5" name="Footer Placeholder 4">
            <a:extLst>
              <a:ext uri="{FF2B5EF4-FFF2-40B4-BE49-F238E27FC236}">
                <a16:creationId xmlns:a16="http://schemas.microsoft.com/office/drawing/2014/main" id="{BCA4A802-BC03-4F76-A502-DFB7534A7FAE}"/>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F3B9D2AD-18A0-4DEF-8188-78D43CDD012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67215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BCA6-543D-4CAD-923E-3DAE4F9C54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B641896-A870-4B12-88AE-0B165E4678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A7F14A-9072-4B77-BDDC-7E4C1377C4B2}"/>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5" name="Footer Placeholder 4">
            <a:extLst>
              <a:ext uri="{FF2B5EF4-FFF2-40B4-BE49-F238E27FC236}">
                <a16:creationId xmlns:a16="http://schemas.microsoft.com/office/drawing/2014/main" id="{687FA523-648A-4705-BB1C-705A7F6EA7B1}"/>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B93320E-D035-463F-8BA3-2070D510C9C7}"/>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179614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B4F3-5D64-4664-A65C-F08A7B4BB11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371646B-0A1A-4F1E-BE81-3CB6D7911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287ECB7-E31B-4E6E-A567-AB79A78995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99A4438-04DB-4724-BEF3-E7BA35D0FE1A}"/>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6" name="Footer Placeholder 5">
            <a:extLst>
              <a:ext uri="{FF2B5EF4-FFF2-40B4-BE49-F238E27FC236}">
                <a16:creationId xmlns:a16="http://schemas.microsoft.com/office/drawing/2014/main" id="{693C376F-9854-4142-BE0E-5E9CF06250C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A8EEB5E0-801F-492C-8B11-94CFAF6A45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20278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E20F-C152-4E4D-88C3-BF4C9E40554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EE80DCD-1988-496C-B66F-D9480EBE6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51C760-10BC-43F4-B493-7168748A5A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1BEA9C4-2E4C-42ED-A0EA-7F944FA9DC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6D3427-E45E-461E-811E-CD2F025424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9E93B21-A332-43E8-AA3B-894FE4314343}"/>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8" name="Footer Placeholder 7">
            <a:extLst>
              <a:ext uri="{FF2B5EF4-FFF2-40B4-BE49-F238E27FC236}">
                <a16:creationId xmlns:a16="http://schemas.microsoft.com/office/drawing/2014/main" id="{6293AF4D-B3AE-406A-9AE6-CC9DBEF80185}"/>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98A4F92F-C8B7-41D5-80D8-3734EA89751D}"/>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72148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41347-BC56-4E9C-A7D9-8893875CB3E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B0B3621-3193-44FF-81B2-50C2E3E2AB73}"/>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4" name="Footer Placeholder 3">
            <a:extLst>
              <a:ext uri="{FF2B5EF4-FFF2-40B4-BE49-F238E27FC236}">
                <a16:creationId xmlns:a16="http://schemas.microsoft.com/office/drawing/2014/main" id="{3BDF165B-20B0-409C-AFE1-11F92D485960}"/>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92C701DD-985A-4AA0-932A-44C9D45B53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24612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5FC9B-FCBB-4C85-A245-DF65A466931C}"/>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3" name="Footer Placeholder 2">
            <a:extLst>
              <a:ext uri="{FF2B5EF4-FFF2-40B4-BE49-F238E27FC236}">
                <a16:creationId xmlns:a16="http://schemas.microsoft.com/office/drawing/2014/main" id="{8A56264E-5C36-4845-ADAE-80715625F1EF}"/>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B0BDF808-3A81-4EC9-ABE5-85DE235210B3}"/>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97175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331F-FB17-4B0C-B68D-3B2A9B206E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2F1D0E2-9A6D-4447-8691-B1E34BBD5E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5E29824-073E-4263-A6D1-F520C19FA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313118-0EE9-4675-8851-FA5B309ABB6F}"/>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6" name="Footer Placeholder 5">
            <a:extLst>
              <a:ext uri="{FF2B5EF4-FFF2-40B4-BE49-F238E27FC236}">
                <a16:creationId xmlns:a16="http://schemas.microsoft.com/office/drawing/2014/main" id="{30F788E4-7706-4B98-96B2-CB07DC192CA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52BFD04E-E95E-4C52-9424-65733A1234C8}"/>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75637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DD09-4BEA-42E1-AC38-3D76FB794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3493FE9-7BBE-4CF2-B70F-B6DEAD8A0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FA5C8B9D-231B-4A91-85CD-50C353918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BB045E-D637-4D7A-AAE4-B7FF4A187626}"/>
              </a:ext>
            </a:extLst>
          </p:cNvPr>
          <p:cNvSpPr>
            <a:spLocks noGrp="1"/>
          </p:cNvSpPr>
          <p:nvPr>
            <p:ph type="dt" sz="half" idx="10"/>
          </p:nvPr>
        </p:nvSpPr>
        <p:spPr/>
        <p:txBody>
          <a:bodyPr/>
          <a:lstStyle/>
          <a:p>
            <a:fld id="{D0BDE258-E9A8-4CA4-8FBD-49DD30C4DC84}" type="datetimeFigureOut">
              <a:rPr lang="en-AU" smtClean="0"/>
              <a:t>1/08/2021</a:t>
            </a:fld>
            <a:endParaRPr lang="en-AU" dirty="0"/>
          </a:p>
        </p:txBody>
      </p:sp>
      <p:sp>
        <p:nvSpPr>
          <p:cNvPr id="6" name="Footer Placeholder 5">
            <a:extLst>
              <a:ext uri="{FF2B5EF4-FFF2-40B4-BE49-F238E27FC236}">
                <a16:creationId xmlns:a16="http://schemas.microsoft.com/office/drawing/2014/main" id="{82CCFC6B-7B6C-49EC-B22A-E71137437C83}"/>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3FB28E42-4062-4A41-B665-D35B8F4DB7F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36825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7EFB03-1038-4A9E-8195-0F25F3A46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28FC4D8-C21C-41D3-A170-C0AE0F32C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3AAEC6D-478C-405F-A074-06791065EA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DE258-E9A8-4CA4-8FBD-49DD30C4DC84}" type="datetimeFigureOut">
              <a:rPr lang="en-AU" smtClean="0"/>
              <a:t>1/08/2021</a:t>
            </a:fld>
            <a:endParaRPr lang="en-AU" dirty="0"/>
          </a:p>
        </p:txBody>
      </p:sp>
      <p:sp>
        <p:nvSpPr>
          <p:cNvPr id="5" name="Footer Placeholder 4">
            <a:extLst>
              <a:ext uri="{FF2B5EF4-FFF2-40B4-BE49-F238E27FC236}">
                <a16:creationId xmlns:a16="http://schemas.microsoft.com/office/drawing/2014/main" id="{640FBBC3-D09B-426B-BAD7-284263A16D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D27DFCE-F60F-459E-BFE5-31943FE5DB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5A955-CB83-4BA0-992D-6A873B783C03}" type="slidenum">
              <a:rPr lang="en-AU" smtClean="0"/>
              <a:t>‹#›</a:t>
            </a:fld>
            <a:endParaRPr lang="en-AU" dirty="0"/>
          </a:p>
        </p:txBody>
      </p:sp>
    </p:spTree>
    <p:extLst>
      <p:ext uri="{BB962C8B-B14F-4D97-AF65-F5344CB8AC3E}">
        <p14:creationId xmlns:p14="http://schemas.microsoft.com/office/powerpoint/2010/main" val="2854684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PRINCIPLES</a:t>
            </a:r>
            <a:endParaRPr lang="en-AU" altLang="en-US" sz="2400" b="1" dirty="0">
              <a:latin typeface="Gautami" panose="020B0502040204020203" pitchFamily="34" charset="0"/>
              <a:cs typeface="Gautami" panose="020B0502040204020203" pitchFamily="34" charset="0"/>
            </a:endParaRPr>
          </a:p>
          <a:p>
            <a:endParaRPr lang="en-AU" altLang="en-US"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These ppt slides have been designed to allow you to read the question, think about the responses and then on the next ‘click’ the answer will appear. Keep ‘clicking’ your way through all ten slides. </a:t>
            </a:r>
          </a:p>
          <a:p>
            <a:endParaRPr lang="en-AU" altLang="en-US" b="1" dirty="0">
              <a:latin typeface="Gautami" panose="020B0502040204020203" pitchFamily="34" charset="0"/>
              <a:cs typeface="Gautami" panose="020B0502040204020203" pitchFamily="34" charset="0"/>
            </a:endParaRPr>
          </a:p>
          <a:p>
            <a:pPr algn="ctr"/>
            <a:r>
              <a:rPr lang="en-AU" altLang="en-US" b="1" dirty="0">
                <a:solidFill>
                  <a:srgbClr val="0070C0"/>
                </a:solidFill>
                <a:latin typeface="Gautami" panose="020B0502040204020203" pitchFamily="34" charset="0"/>
                <a:cs typeface="Gautami" panose="020B0502040204020203" pitchFamily="34" charset="0"/>
              </a:rPr>
              <a:t>You should allow a maximum of 1 minute per slide, keep an eye on the timer provided.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Make sure you focus on the key words in the question and if any visual stimulus material (graphs, tables, etc) are provided, to understand what is being represented before considering the 4 responses provided.</a:t>
            </a:r>
          </a:p>
          <a:p>
            <a:endParaRPr lang="en-AU" dirty="0">
              <a:latin typeface="Gautami" panose="020B0502040204020203" pitchFamily="34" charset="0"/>
              <a:cs typeface="Gautami" panose="020B0502040204020203" pitchFamily="34" charset="0"/>
            </a:endParaRPr>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Tree>
    <p:extLst>
      <p:ext uri="{BB962C8B-B14F-4D97-AF65-F5344CB8AC3E}">
        <p14:creationId xmlns:p14="http://schemas.microsoft.com/office/powerpoint/2010/main" val="38516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14400" y="398810"/>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PRINCIPLES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9. A netball player wanting to ensure SPECIFICITY is being correctly applied to her training program should: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Mimic the W:R ratio shown in the games analysis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Only focus on the predominant energy system from the games analysis</a:t>
            </a:r>
          </a:p>
          <a:p>
            <a:endParaRPr lang="en-AU" altLang="en-US" b="1" dirty="0">
              <a:latin typeface="Gautami" panose="020B0502040204020203" pitchFamily="34" charset="0"/>
              <a:cs typeface="Gautami" panose="020B0502040204020203" pitchFamily="34" charset="0"/>
            </a:endParaRPr>
          </a:p>
          <a:p>
            <a:pPr marL="269875" indent="-269875"/>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Ensure that activities within the methods chosen replicate actions revealed by the games analysis </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Use dynamic stretching to warm-up and an active recovery to warm-down</a:t>
            </a: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a:t>
            </a:r>
          </a:p>
        </p:txBody>
      </p:sp>
    </p:spTree>
    <p:extLst>
      <p:ext uri="{BB962C8B-B14F-4D97-AF65-F5344CB8AC3E}">
        <p14:creationId xmlns:p14="http://schemas.microsoft.com/office/powerpoint/2010/main" val="194807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14400" y="398810"/>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PRINCIPLES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10. In order to break out of a training/physiological plateau, athletes should apply: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More load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Greater Intensity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Increased volume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Less rest</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a:t>
            </a:r>
          </a:p>
        </p:txBody>
      </p:sp>
    </p:spTree>
    <p:extLst>
      <p:ext uri="{BB962C8B-B14F-4D97-AF65-F5344CB8AC3E}">
        <p14:creationId xmlns:p14="http://schemas.microsoft.com/office/powerpoint/2010/main" val="219257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14400" y="398810"/>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PRINCIPLES</a:t>
            </a:r>
            <a:endParaRPr lang="en-AU" altLang="en-US" sz="2400" b="1" dirty="0">
              <a:latin typeface="Gautami" panose="020B0502040204020203" pitchFamily="34" charset="0"/>
              <a:cs typeface="Gautami" panose="020B0502040204020203" pitchFamily="34" charset="0"/>
            </a:endParaRPr>
          </a:p>
          <a:p>
            <a:pPr marL="342900" indent="-342900">
              <a:buAutoNum type="arabicPeriod"/>
            </a:pPr>
            <a:r>
              <a:rPr lang="en-AU" altLang="en-US" b="1" dirty="0">
                <a:latin typeface="Gautami" panose="020B0502040204020203" pitchFamily="34" charset="0"/>
                <a:cs typeface="Gautami" panose="020B0502040204020203" pitchFamily="34" charset="0"/>
              </a:rPr>
              <a:t>A triple jumper changes his plyometrics training from 4 x 8 x 50cm bench blasts to 5 x 10 x 60cm bench blasts. This is an example of:</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Overtraining</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Progression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Specificity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Frequency</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a:t>
            </a:r>
          </a:p>
        </p:txBody>
      </p:sp>
    </p:spTree>
    <p:extLst>
      <p:ext uri="{BB962C8B-B14F-4D97-AF65-F5344CB8AC3E}">
        <p14:creationId xmlns:p14="http://schemas.microsoft.com/office/powerpoint/2010/main" val="20857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320301" y="284381"/>
            <a:ext cx="8966718" cy="4893647"/>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PRINCIPLES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2. </a:t>
            </a:r>
            <a:r>
              <a:rPr lang="en-AU" altLang="en-US" dirty="0">
                <a:latin typeface="Gautami" panose="020B0502040204020203" pitchFamily="34" charset="0"/>
                <a:cs typeface="Gautami" panose="020B0502040204020203" pitchFamily="34" charset="0"/>
              </a:rPr>
              <a:t>Sarah</a:t>
            </a:r>
            <a:r>
              <a:rPr lang="en-AU" dirty="0">
                <a:latin typeface="Gautami" panose="020B0502040204020203" pitchFamily="34" charset="0"/>
                <a:cs typeface="Gautami" panose="020B0502040204020203" pitchFamily="34" charset="0"/>
              </a:rPr>
              <a:t> is a cross-country skier who has gradually increased her lactate threshold via continuous training over the last 3 years. This has shifted from 50% VO</a:t>
            </a:r>
            <a:r>
              <a:rPr lang="en-AU" baseline="-25000" dirty="0">
                <a:latin typeface="Gautami" panose="020B0502040204020203" pitchFamily="34" charset="0"/>
                <a:cs typeface="Gautami" panose="020B0502040204020203" pitchFamily="34" charset="0"/>
              </a:rPr>
              <a:t>2</a:t>
            </a:r>
            <a:r>
              <a:rPr lang="en-AU" dirty="0">
                <a:latin typeface="Gautami" panose="020B0502040204020203" pitchFamily="34" charset="0"/>
                <a:cs typeface="Gautami" panose="020B0502040204020203" pitchFamily="34" charset="0"/>
              </a:rPr>
              <a:t> max to 75% VO</a:t>
            </a:r>
            <a:r>
              <a:rPr lang="en-AU" baseline="-25000" dirty="0">
                <a:latin typeface="Gautami" panose="020B0502040204020203" pitchFamily="34" charset="0"/>
                <a:cs typeface="Gautami" panose="020B0502040204020203" pitchFamily="34" charset="0"/>
              </a:rPr>
              <a:t>2</a:t>
            </a:r>
            <a:r>
              <a:rPr lang="en-AU" dirty="0">
                <a:latin typeface="Gautami" panose="020B0502040204020203" pitchFamily="34" charset="0"/>
                <a:cs typeface="Gautami" panose="020B0502040204020203" pitchFamily="34" charset="0"/>
              </a:rPr>
              <a:t> max.</a:t>
            </a:r>
          </a:p>
          <a:p>
            <a:endParaRPr lang="en-AU" altLang="en-US" b="1" dirty="0">
              <a:latin typeface="Gautami" panose="020B0502040204020203" pitchFamily="34" charset="0"/>
              <a:cs typeface="Gautami" panose="020B0502040204020203" pitchFamily="34" charset="0"/>
            </a:endParaRPr>
          </a:p>
          <a:p>
            <a:r>
              <a:rPr lang="en-AU" dirty="0">
                <a:latin typeface="Gautami" panose="020B0502040204020203" pitchFamily="34" charset="0"/>
                <a:cs typeface="Gautami" panose="020B0502040204020203" pitchFamily="34" charset="0"/>
              </a:rPr>
              <a:t>In order to ensure her aerobic power kept increasing over the 3 year training period, she needed to:</a:t>
            </a:r>
          </a:p>
          <a:p>
            <a:endParaRPr lang="en-AU" dirty="0">
              <a:latin typeface="Gautami" panose="020B0502040204020203" pitchFamily="34" charset="0"/>
              <a:cs typeface="Gautami" panose="020B0502040204020203" pitchFamily="34" charset="0"/>
            </a:endParaRPr>
          </a:p>
          <a:p>
            <a:r>
              <a:rPr lang="en-AU" b="1" dirty="0">
                <a:latin typeface="Gautami" panose="020B0502040204020203" pitchFamily="34" charset="0"/>
                <a:cs typeface="Gautami" panose="020B0502040204020203" pitchFamily="34" charset="0"/>
              </a:rPr>
              <a:t>A. </a:t>
            </a:r>
            <a:r>
              <a:rPr lang="en-AU" dirty="0">
                <a:latin typeface="Gautami" panose="020B0502040204020203" pitchFamily="34" charset="0"/>
                <a:cs typeface="Gautami" panose="020B0502040204020203" pitchFamily="34" charset="0"/>
              </a:rPr>
              <a:t>use a mix of continuous cycling, running and swimming.</a:t>
            </a:r>
          </a:p>
          <a:p>
            <a:endParaRPr lang="en-AU" dirty="0">
              <a:latin typeface="Gautami" panose="020B0502040204020203" pitchFamily="34" charset="0"/>
              <a:cs typeface="Gautami" panose="020B0502040204020203" pitchFamily="34" charset="0"/>
            </a:endParaRPr>
          </a:p>
          <a:p>
            <a:pPr marL="177800" indent="-177800"/>
            <a:r>
              <a:rPr lang="en-AU" b="1" dirty="0">
                <a:latin typeface="Gautami" panose="020B0502040204020203" pitchFamily="34" charset="0"/>
                <a:cs typeface="Gautami" panose="020B0502040204020203" pitchFamily="34" charset="0"/>
              </a:rPr>
              <a:t>B. </a:t>
            </a:r>
            <a:r>
              <a:rPr lang="en-AU" dirty="0">
                <a:latin typeface="Gautami" panose="020B0502040204020203" pitchFamily="34" charset="0"/>
                <a:cs typeface="Gautami" panose="020B0502040204020203" pitchFamily="34" charset="0"/>
              </a:rPr>
              <a:t>increase her training intensity when adaptations occurred, coinciding with training becoming easier.</a:t>
            </a:r>
          </a:p>
          <a:p>
            <a:endParaRPr lang="en-AU" dirty="0">
              <a:latin typeface="Gautami" panose="020B0502040204020203" pitchFamily="34" charset="0"/>
              <a:cs typeface="Gautami" panose="020B0502040204020203" pitchFamily="34" charset="0"/>
            </a:endParaRPr>
          </a:p>
          <a:p>
            <a:r>
              <a:rPr lang="en-AU" b="1" dirty="0">
                <a:latin typeface="Gautami" panose="020B0502040204020203" pitchFamily="34" charset="0"/>
                <a:cs typeface="Gautami" panose="020B0502040204020203" pitchFamily="34" charset="0"/>
              </a:rPr>
              <a:t>C. </a:t>
            </a:r>
            <a:r>
              <a:rPr lang="en-AU" dirty="0">
                <a:latin typeface="Gautami" panose="020B0502040204020203" pitchFamily="34" charset="0"/>
                <a:cs typeface="Gautami" panose="020B0502040204020203" pitchFamily="34" charset="0"/>
              </a:rPr>
              <a:t>combine altitude training with sea-level training.</a:t>
            </a:r>
          </a:p>
          <a:p>
            <a:endParaRPr lang="en-AU" dirty="0">
              <a:latin typeface="Gautami" panose="020B0502040204020203" pitchFamily="34" charset="0"/>
              <a:cs typeface="Gautami" panose="020B0502040204020203" pitchFamily="34" charset="0"/>
            </a:endParaRPr>
          </a:p>
          <a:p>
            <a:r>
              <a:rPr lang="en-AU" b="1" dirty="0">
                <a:latin typeface="Gautami" panose="020B0502040204020203" pitchFamily="34" charset="0"/>
                <a:cs typeface="Gautami" panose="020B0502040204020203" pitchFamily="34" charset="0"/>
              </a:rPr>
              <a:t>D. </a:t>
            </a:r>
            <a:r>
              <a:rPr lang="en-AU" dirty="0">
                <a:latin typeface="Gautami" panose="020B0502040204020203" pitchFamily="34" charset="0"/>
                <a:cs typeface="Gautami" panose="020B0502040204020203" pitchFamily="34" charset="0"/>
              </a:rPr>
              <a:t>train with others to ensure she kept working hard when she felt like </a:t>
            </a:r>
          </a:p>
          <a:p>
            <a:pPr marL="269875"/>
            <a:r>
              <a:rPr lang="en-AU" dirty="0">
                <a:latin typeface="Gautami" panose="020B0502040204020203" pitchFamily="34" charset="0"/>
                <a:cs typeface="Gautami" panose="020B0502040204020203" pitchFamily="34" charset="0"/>
              </a:rPr>
              <a:t>giving up.</a:t>
            </a:r>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387772" y="5361552"/>
            <a:ext cx="2537927" cy="369332"/>
          </a:xfrm>
          <a:prstGeom prst="rect">
            <a:avLst/>
          </a:prstGeom>
          <a:noFill/>
        </p:spPr>
        <p:txBody>
          <a:bodyPr wrap="square" rtlCol="0">
            <a:spAutoFit/>
          </a:bodyPr>
          <a:lstStyle/>
          <a:p>
            <a:r>
              <a:rPr lang="en-AU" b="1" dirty="0">
                <a:solidFill>
                  <a:srgbClr val="0070C0"/>
                </a:solidFill>
              </a:rPr>
              <a:t>ANSWER : B</a:t>
            </a:r>
          </a:p>
        </p:txBody>
      </p:sp>
      <p:pic>
        <p:nvPicPr>
          <p:cNvPr id="7" name="Picture 6">
            <a:extLst>
              <a:ext uri="{FF2B5EF4-FFF2-40B4-BE49-F238E27FC236}">
                <a16:creationId xmlns:a16="http://schemas.microsoft.com/office/drawing/2014/main" id="{8C65A628-13E5-40E5-AB11-1EE1CE2D2AB4}"/>
              </a:ext>
            </a:extLst>
          </p:cNvPr>
          <p:cNvPicPr>
            <a:picLocks noChangeAspect="1"/>
          </p:cNvPicPr>
          <p:nvPr/>
        </p:nvPicPr>
        <p:blipFill>
          <a:blip r:embed="rId3"/>
          <a:stretch>
            <a:fillRect/>
          </a:stretch>
        </p:blipFill>
        <p:spPr>
          <a:xfrm>
            <a:off x="7231224" y="3476343"/>
            <a:ext cx="2998463" cy="3325674"/>
          </a:xfrm>
          <a:prstGeom prst="rect">
            <a:avLst/>
          </a:prstGeom>
        </p:spPr>
      </p:pic>
    </p:spTree>
    <p:extLst>
      <p:ext uri="{BB962C8B-B14F-4D97-AF65-F5344CB8AC3E}">
        <p14:creationId xmlns:p14="http://schemas.microsoft.com/office/powerpoint/2010/main" val="232791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816981" y="622745"/>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PRINCIPLES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3. A triathlete wants to maintain their fitness heading into a major competition in 10-days time. They should: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Reduce their training from 6-days/week to 2-days/week</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Reduce their training volume by ¼ </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Decrease their sets but increase their reps to maintain endurance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Maintain their training volume, but introduce variety</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B</a:t>
            </a:r>
          </a:p>
        </p:txBody>
      </p:sp>
    </p:spTree>
    <p:extLst>
      <p:ext uri="{BB962C8B-B14F-4D97-AF65-F5344CB8AC3E}">
        <p14:creationId xmlns:p14="http://schemas.microsoft.com/office/powerpoint/2010/main" val="426608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14399" y="398810"/>
            <a:ext cx="8781109"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PRINCIPLES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4. Philly and her friend Emily both decide to start training for the school’s newly advertised lacrosse team Philly has been training twice a week with her netball team whilst Emily has never trained before. If they both undertake the same training for lacrosse the following is likely to occur:</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Emily will experience slower improvements than Philly</a:t>
            </a:r>
            <a:endParaRPr lang="en-AU" altLang="en-US" b="1"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Philly will experience slower improvements than Emily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Emily will experience diminishing returns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Philly will experience overtraining</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B</a:t>
            </a:r>
          </a:p>
        </p:txBody>
      </p:sp>
    </p:spTree>
    <p:extLst>
      <p:ext uri="{BB962C8B-B14F-4D97-AF65-F5344CB8AC3E}">
        <p14:creationId xmlns:p14="http://schemas.microsoft.com/office/powerpoint/2010/main" val="294120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14400" y="398810"/>
            <a:ext cx="7623110" cy="5075236"/>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PRINCIPLES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5. </a:t>
            </a:r>
            <a:r>
              <a:rPr lang="en-AU" dirty="0">
                <a:latin typeface="Gautami" panose="020B0502040204020203" pitchFamily="34" charset="0"/>
                <a:cs typeface="Gautami" panose="020B0502040204020203" pitchFamily="34" charset="0"/>
              </a:rPr>
              <a:t>Which of the following training examples best highlights the principle of specificity?</a:t>
            </a:r>
          </a:p>
          <a:p>
            <a:endParaRPr lang="en-AU" altLang="en-US" b="1"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dirty="0">
                <a:latin typeface="Gautami" panose="020B0502040204020203" pitchFamily="34" charset="0"/>
                <a:cs typeface="Gautami" panose="020B0502040204020203" pitchFamily="34" charset="0"/>
              </a:rPr>
              <a:t>Deciding to train with a group of team-mates to spur each other on.</a:t>
            </a:r>
          </a:p>
          <a:p>
            <a:endParaRPr lang="en-AU" altLang="en-US" b="1"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dirty="0">
                <a:latin typeface="Gautami" panose="020B0502040204020203" pitchFamily="34" charset="0"/>
                <a:cs typeface="Gautami" panose="020B0502040204020203" pitchFamily="34" charset="0"/>
              </a:rPr>
              <a:t>A 400m track athlete training on sand to make the session harder.</a:t>
            </a:r>
          </a:p>
          <a:p>
            <a:endParaRPr lang="en-AU" altLang="en-US" b="1"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a:p>
            <a:pPr marL="269875" indent="-269875"/>
            <a:r>
              <a:rPr lang="en-AU" altLang="en-US" b="1" dirty="0">
                <a:latin typeface="Gautami" panose="020B0502040204020203" pitchFamily="34" charset="0"/>
                <a:cs typeface="Gautami" panose="020B0502040204020203" pitchFamily="34" charset="0"/>
              </a:rPr>
              <a:t>C. </a:t>
            </a:r>
            <a:r>
              <a:rPr lang="en-AU" dirty="0">
                <a:latin typeface="Gautami" panose="020B0502040204020203" pitchFamily="34" charset="0"/>
                <a:cs typeface="Gautami" panose="020B0502040204020203" pitchFamily="34" charset="0"/>
              </a:rPr>
              <a:t>A netball centre performing 7m sprints to replicate the most common sprint distance in a games analysis.</a:t>
            </a:r>
          </a:p>
          <a:p>
            <a:endParaRPr lang="en-AU" altLang="en-US" b="1"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dirty="0">
                <a:latin typeface="Gautami" panose="020B0502040204020203" pitchFamily="34" charset="0"/>
                <a:cs typeface="Gautami" panose="020B0502040204020203" pitchFamily="34" charset="0"/>
              </a:rPr>
              <a:t>A marathon runner working at 70% maxHR on a treadmill for 2 hours.</a:t>
            </a:r>
          </a:p>
          <a:p>
            <a:endParaRPr lang="en-AU" dirty="0">
              <a:latin typeface="Gautami" panose="020B0502040204020203" pitchFamily="34" charset="0"/>
              <a:cs typeface="Gautami" panose="020B0502040204020203" pitchFamily="34" charset="0"/>
            </a:endParaRPr>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14400" y="5249585"/>
            <a:ext cx="2537927" cy="369332"/>
          </a:xfrm>
          <a:prstGeom prst="rect">
            <a:avLst/>
          </a:prstGeom>
          <a:noFill/>
        </p:spPr>
        <p:txBody>
          <a:bodyPr wrap="square" rtlCol="0">
            <a:spAutoFit/>
          </a:bodyPr>
          <a:lstStyle/>
          <a:p>
            <a:r>
              <a:rPr lang="en-AU" b="1" dirty="0">
                <a:solidFill>
                  <a:srgbClr val="0070C0"/>
                </a:solidFill>
              </a:rPr>
              <a:t>ANSWER : C</a:t>
            </a:r>
          </a:p>
        </p:txBody>
      </p:sp>
    </p:spTree>
    <p:extLst>
      <p:ext uri="{BB962C8B-B14F-4D97-AF65-F5344CB8AC3E}">
        <p14:creationId xmlns:p14="http://schemas.microsoft.com/office/powerpoint/2010/main" val="229034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14400" y="398810"/>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PRINCIPLES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6. When considering detraining:</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Training loads need to be doubled when training recommences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Frequency drops from x3/week to x2/week</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It is quicker to experience fitness loses than reversing these</a:t>
            </a:r>
          </a:p>
          <a:p>
            <a:endParaRPr lang="en-AU" altLang="en-US" b="1" dirty="0">
              <a:latin typeface="Gautami" panose="020B0502040204020203" pitchFamily="34" charset="0"/>
              <a:cs typeface="Gautami" panose="020B0502040204020203" pitchFamily="34" charset="0"/>
            </a:endParaRPr>
          </a:p>
          <a:p>
            <a:pPr marL="269875" indent="-269875"/>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The closer one gets to their genetic potential, the slower the rate of improvement</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a:t>
            </a:r>
          </a:p>
        </p:txBody>
      </p:sp>
    </p:spTree>
    <p:extLst>
      <p:ext uri="{BB962C8B-B14F-4D97-AF65-F5344CB8AC3E}">
        <p14:creationId xmlns:p14="http://schemas.microsoft.com/office/powerpoint/2010/main" val="363854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863634" y="398810"/>
            <a:ext cx="8429655" cy="4345805"/>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PRINCIPLES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7. </a:t>
            </a:r>
            <a:r>
              <a:rPr lang="en-AU" dirty="0">
                <a:latin typeface="Gautami" panose="020B0502040204020203" pitchFamily="34" charset="0"/>
                <a:cs typeface="Gautami" panose="020B0502040204020203" pitchFamily="34" charset="0"/>
              </a:rPr>
              <a:t>When considering progression, the following example most correctly demonstrates its application:</a:t>
            </a:r>
          </a:p>
          <a:p>
            <a:endParaRPr lang="en-AU" altLang="en-US" b="1" dirty="0">
              <a:latin typeface="Gautami" panose="020B0502040204020203" pitchFamily="34" charset="0"/>
              <a:cs typeface="Gautami" panose="020B0502040204020203" pitchFamily="34" charset="0"/>
            </a:endParaRPr>
          </a:p>
          <a:p>
            <a:pPr>
              <a:lnSpc>
                <a:spcPct val="110000"/>
              </a:lnSpc>
              <a:spcBef>
                <a:spcPts val="1200"/>
              </a:spcBef>
            </a:pPr>
            <a:r>
              <a:rPr lang="en-AU" b="1" dirty="0">
                <a:latin typeface="Gautami" panose="020B0502040204020203" pitchFamily="34" charset="0"/>
                <a:cs typeface="Gautami" panose="020B0502040204020203" pitchFamily="34" charset="0"/>
              </a:rPr>
              <a:t>A. </a:t>
            </a:r>
            <a:r>
              <a:rPr lang="en-AU" dirty="0">
                <a:latin typeface="Gautami" panose="020B0502040204020203" pitchFamily="34" charset="0"/>
                <a:cs typeface="Gautami" panose="020B0502040204020203" pitchFamily="34" charset="0"/>
              </a:rPr>
              <a:t>A sprinter going from 6 x 75m sprints every 2 minutes to 6 x 100m sprints every 1.5 minutes</a:t>
            </a:r>
          </a:p>
          <a:p>
            <a:pPr>
              <a:lnSpc>
                <a:spcPct val="110000"/>
              </a:lnSpc>
              <a:spcBef>
                <a:spcPts val="1200"/>
              </a:spcBef>
            </a:pPr>
            <a:r>
              <a:rPr lang="en-AU" b="1" dirty="0">
                <a:latin typeface="Gautami" panose="020B0502040204020203" pitchFamily="34" charset="0"/>
                <a:cs typeface="Gautami" panose="020B0502040204020203" pitchFamily="34" charset="0"/>
              </a:rPr>
              <a:t>B. </a:t>
            </a:r>
            <a:r>
              <a:rPr lang="en-AU" dirty="0">
                <a:latin typeface="Gautami" panose="020B0502040204020203" pitchFamily="34" charset="0"/>
                <a:cs typeface="Gautami" panose="020B0502040204020203" pitchFamily="34" charset="0"/>
              </a:rPr>
              <a:t>A rower increasing her training on the rowing ergometer by decreasing the distance rowed, increasing the RPE, and increasing the frequency from 5 to 7 days/week</a:t>
            </a:r>
          </a:p>
          <a:p>
            <a:pPr>
              <a:lnSpc>
                <a:spcPct val="110000"/>
              </a:lnSpc>
              <a:spcBef>
                <a:spcPts val="1200"/>
              </a:spcBef>
            </a:pPr>
            <a:r>
              <a:rPr lang="en-AU" b="1" dirty="0">
                <a:latin typeface="Gautami" panose="020B0502040204020203" pitchFamily="34" charset="0"/>
                <a:cs typeface="Gautami" panose="020B0502040204020203" pitchFamily="34" charset="0"/>
              </a:rPr>
              <a:t>C. </a:t>
            </a:r>
            <a:r>
              <a:rPr lang="en-AU" dirty="0">
                <a:latin typeface="Gautami" panose="020B0502040204020203" pitchFamily="34" charset="0"/>
                <a:cs typeface="Gautami" panose="020B0502040204020203" pitchFamily="34" charset="0"/>
              </a:rPr>
              <a:t>A hockey player increasing the activities performed in a circuit every week for the duration of a mesocycle</a:t>
            </a:r>
          </a:p>
          <a:p>
            <a:pPr marL="269875" indent="-269875">
              <a:lnSpc>
                <a:spcPct val="110000"/>
              </a:lnSpc>
              <a:spcBef>
                <a:spcPts val="1200"/>
              </a:spcBef>
            </a:pPr>
            <a:r>
              <a:rPr lang="en-AU" b="1" dirty="0">
                <a:latin typeface="Gautami" panose="020B0502040204020203" pitchFamily="34" charset="0"/>
                <a:cs typeface="Gautami" panose="020B0502040204020203" pitchFamily="34" charset="0"/>
              </a:rPr>
              <a:t>D. </a:t>
            </a:r>
            <a:r>
              <a:rPr lang="en-AU" dirty="0">
                <a:latin typeface="Gautami" panose="020B0502040204020203" pitchFamily="34" charset="0"/>
                <a:cs typeface="Gautami" panose="020B0502040204020203" pitchFamily="34" charset="0"/>
              </a:rPr>
              <a:t>A javelin thrower going from 4 x 3 x 40kg tricep extensions to 4 x 3 x 42kg     tricep extensions</a:t>
            </a:r>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33062" y="5296237"/>
            <a:ext cx="2537927" cy="369332"/>
          </a:xfrm>
          <a:prstGeom prst="rect">
            <a:avLst/>
          </a:prstGeom>
          <a:noFill/>
        </p:spPr>
        <p:txBody>
          <a:bodyPr wrap="square" rtlCol="0">
            <a:spAutoFit/>
          </a:bodyPr>
          <a:lstStyle/>
          <a:p>
            <a:r>
              <a:rPr lang="en-AU" b="1" dirty="0">
                <a:solidFill>
                  <a:srgbClr val="0070C0"/>
                </a:solidFill>
              </a:rPr>
              <a:t>ANSWER : D</a:t>
            </a:r>
          </a:p>
        </p:txBody>
      </p:sp>
    </p:spTree>
    <p:extLst>
      <p:ext uri="{BB962C8B-B14F-4D97-AF65-F5344CB8AC3E}">
        <p14:creationId xmlns:p14="http://schemas.microsoft.com/office/powerpoint/2010/main" val="367678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14400" y="398810"/>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TRAINING PRINCIPLES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8. In order to improve mitochondrial density, the following TYPE of training and TIME, will lead to the greatest increases: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Continuous for 30 mins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H.I.I.T. for 8 minutes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Fartlek for 20 mins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Continuous for 20 mins</a:t>
            </a:r>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a:t>
            </a:r>
          </a:p>
        </p:txBody>
      </p:sp>
    </p:spTree>
    <p:extLst>
      <p:ext uri="{BB962C8B-B14F-4D97-AF65-F5344CB8AC3E}">
        <p14:creationId xmlns:p14="http://schemas.microsoft.com/office/powerpoint/2010/main" val="9010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8854</TotalTime>
  <Words>870</Words>
  <Application>Microsoft Office PowerPoint</Application>
  <PresentationFormat>Widescreen</PresentationFormat>
  <Paragraphs>121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Gautami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Malpeli</dc:creator>
  <cp:lastModifiedBy>Robert Malpeli</cp:lastModifiedBy>
  <cp:revision>104</cp:revision>
  <dcterms:created xsi:type="dcterms:W3CDTF">2021-06-11T00:46:38Z</dcterms:created>
  <dcterms:modified xsi:type="dcterms:W3CDTF">2021-08-01T12:16:46Z</dcterms:modified>
</cp:coreProperties>
</file>