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77" r:id="rId6"/>
    <p:sldId id="278" r:id="rId7"/>
    <p:sldId id="279" r:id="rId8"/>
    <p:sldId id="280" r:id="rId9"/>
    <p:sldId id="281" r:id="rId10"/>
    <p:sldId id="282" r:id="rId11"/>
    <p:sldId id="28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E6574-087D-40D8-8B50-A83FA633B7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8F1894B9-C149-4A9D-B71F-339D0BDD97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EDF47F5-2F28-4566-A606-1A0C817B5F38}"/>
              </a:ext>
            </a:extLst>
          </p:cNvPr>
          <p:cNvSpPr>
            <a:spLocks noGrp="1"/>
          </p:cNvSpPr>
          <p:nvPr>
            <p:ph type="dt" sz="half" idx="10"/>
          </p:nvPr>
        </p:nvSpPr>
        <p:spPr/>
        <p:txBody>
          <a:bodyPr/>
          <a:lstStyle/>
          <a:p>
            <a:fld id="{D0BDE258-E9A8-4CA4-8FBD-49DD30C4DC84}" type="datetimeFigureOut">
              <a:rPr lang="en-AU" smtClean="0"/>
              <a:t>7/07/2021</a:t>
            </a:fld>
            <a:endParaRPr lang="en-AU" dirty="0"/>
          </a:p>
        </p:txBody>
      </p:sp>
      <p:sp>
        <p:nvSpPr>
          <p:cNvPr id="5" name="Footer Placeholder 4">
            <a:extLst>
              <a:ext uri="{FF2B5EF4-FFF2-40B4-BE49-F238E27FC236}">
                <a16:creationId xmlns:a16="http://schemas.microsoft.com/office/drawing/2014/main" id="{BCF83180-481A-4CE9-B9CD-EACC07D3C29B}"/>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7D68A027-4297-44AF-9052-D3CF346071E2}"/>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852536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6734A-2C94-4799-B3F9-AFB0387E0692}"/>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DDBD510-161B-4DA2-B7A1-9DFCDB22B3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62F3937-BE4E-4302-AD98-F7919D6BC7AD}"/>
              </a:ext>
            </a:extLst>
          </p:cNvPr>
          <p:cNvSpPr>
            <a:spLocks noGrp="1"/>
          </p:cNvSpPr>
          <p:nvPr>
            <p:ph type="dt" sz="half" idx="10"/>
          </p:nvPr>
        </p:nvSpPr>
        <p:spPr/>
        <p:txBody>
          <a:bodyPr/>
          <a:lstStyle/>
          <a:p>
            <a:fld id="{D0BDE258-E9A8-4CA4-8FBD-49DD30C4DC84}" type="datetimeFigureOut">
              <a:rPr lang="en-AU" smtClean="0"/>
              <a:t>7/07/2021</a:t>
            </a:fld>
            <a:endParaRPr lang="en-AU" dirty="0"/>
          </a:p>
        </p:txBody>
      </p:sp>
      <p:sp>
        <p:nvSpPr>
          <p:cNvPr id="5" name="Footer Placeholder 4">
            <a:extLst>
              <a:ext uri="{FF2B5EF4-FFF2-40B4-BE49-F238E27FC236}">
                <a16:creationId xmlns:a16="http://schemas.microsoft.com/office/drawing/2014/main" id="{CE491A95-3A34-421C-A674-1D0C81C5FFFA}"/>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A8971ADA-F060-4E94-B241-A48439D0EA25}"/>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420084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0F91EA-81C4-4257-9030-58593A7867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227E37F-4DBE-425C-A751-056D833D3A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E32FB64-83DB-4A05-AFDA-7A38C0D59687}"/>
              </a:ext>
            </a:extLst>
          </p:cNvPr>
          <p:cNvSpPr>
            <a:spLocks noGrp="1"/>
          </p:cNvSpPr>
          <p:nvPr>
            <p:ph type="dt" sz="half" idx="10"/>
          </p:nvPr>
        </p:nvSpPr>
        <p:spPr/>
        <p:txBody>
          <a:bodyPr/>
          <a:lstStyle/>
          <a:p>
            <a:fld id="{D0BDE258-E9A8-4CA4-8FBD-49DD30C4DC84}" type="datetimeFigureOut">
              <a:rPr lang="en-AU" smtClean="0"/>
              <a:t>7/07/2021</a:t>
            </a:fld>
            <a:endParaRPr lang="en-AU" dirty="0"/>
          </a:p>
        </p:txBody>
      </p:sp>
      <p:sp>
        <p:nvSpPr>
          <p:cNvPr id="5" name="Footer Placeholder 4">
            <a:extLst>
              <a:ext uri="{FF2B5EF4-FFF2-40B4-BE49-F238E27FC236}">
                <a16:creationId xmlns:a16="http://schemas.microsoft.com/office/drawing/2014/main" id="{BAB1E991-FFBE-4F9E-998A-BE0E31FE1DA2}"/>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CF4244F9-2B2A-41AF-9206-CBA17144BB06}"/>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545452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CD3E2-29BD-43BB-AEBE-0067FFC5CAE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60B3A30-BB57-4891-ABE1-7B98262B2F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1B04B07-E811-4101-9D04-01E132BE5579}"/>
              </a:ext>
            </a:extLst>
          </p:cNvPr>
          <p:cNvSpPr>
            <a:spLocks noGrp="1"/>
          </p:cNvSpPr>
          <p:nvPr>
            <p:ph type="dt" sz="half" idx="10"/>
          </p:nvPr>
        </p:nvSpPr>
        <p:spPr/>
        <p:txBody>
          <a:bodyPr/>
          <a:lstStyle/>
          <a:p>
            <a:fld id="{D0BDE258-E9A8-4CA4-8FBD-49DD30C4DC84}" type="datetimeFigureOut">
              <a:rPr lang="en-AU" smtClean="0"/>
              <a:t>7/07/2021</a:t>
            </a:fld>
            <a:endParaRPr lang="en-AU" dirty="0"/>
          </a:p>
        </p:txBody>
      </p:sp>
      <p:sp>
        <p:nvSpPr>
          <p:cNvPr id="5" name="Footer Placeholder 4">
            <a:extLst>
              <a:ext uri="{FF2B5EF4-FFF2-40B4-BE49-F238E27FC236}">
                <a16:creationId xmlns:a16="http://schemas.microsoft.com/office/drawing/2014/main" id="{BCA4A802-BC03-4F76-A502-DFB7534A7FAE}"/>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F3B9D2AD-18A0-4DEF-8188-78D43CDD0129}"/>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672152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4BCA6-543D-4CAD-923E-3DAE4F9C54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B641896-A870-4B12-88AE-0B165E4678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A7F14A-9072-4B77-BDDC-7E4C1377C4B2}"/>
              </a:ext>
            </a:extLst>
          </p:cNvPr>
          <p:cNvSpPr>
            <a:spLocks noGrp="1"/>
          </p:cNvSpPr>
          <p:nvPr>
            <p:ph type="dt" sz="half" idx="10"/>
          </p:nvPr>
        </p:nvSpPr>
        <p:spPr/>
        <p:txBody>
          <a:bodyPr/>
          <a:lstStyle/>
          <a:p>
            <a:fld id="{D0BDE258-E9A8-4CA4-8FBD-49DD30C4DC84}" type="datetimeFigureOut">
              <a:rPr lang="en-AU" smtClean="0"/>
              <a:t>7/07/2021</a:t>
            </a:fld>
            <a:endParaRPr lang="en-AU" dirty="0"/>
          </a:p>
        </p:txBody>
      </p:sp>
      <p:sp>
        <p:nvSpPr>
          <p:cNvPr id="5" name="Footer Placeholder 4">
            <a:extLst>
              <a:ext uri="{FF2B5EF4-FFF2-40B4-BE49-F238E27FC236}">
                <a16:creationId xmlns:a16="http://schemas.microsoft.com/office/drawing/2014/main" id="{687FA523-648A-4705-BB1C-705A7F6EA7B1}"/>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3B93320E-D035-463F-8BA3-2070D510C9C7}"/>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179614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3B4F3-5D64-4664-A65C-F08A7B4BB11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371646B-0A1A-4F1E-BE81-3CB6D7911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C287ECB7-E31B-4E6E-A567-AB79A78995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99A4438-04DB-4724-BEF3-E7BA35D0FE1A}"/>
              </a:ext>
            </a:extLst>
          </p:cNvPr>
          <p:cNvSpPr>
            <a:spLocks noGrp="1"/>
          </p:cNvSpPr>
          <p:nvPr>
            <p:ph type="dt" sz="half" idx="10"/>
          </p:nvPr>
        </p:nvSpPr>
        <p:spPr/>
        <p:txBody>
          <a:bodyPr/>
          <a:lstStyle/>
          <a:p>
            <a:fld id="{D0BDE258-E9A8-4CA4-8FBD-49DD30C4DC84}" type="datetimeFigureOut">
              <a:rPr lang="en-AU" smtClean="0"/>
              <a:t>7/07/2021</a:t>
            </a:fld>
            <a:endParaRPr lang="en-AU" dirty="0"/>
          </a:p>
        </p:txBody>
      </p:sp>
      <p:sp>
        <p:nvSpPr>
          <p:cNvPr id="6" name="Footer Placeholder 5">
            <a:extLst>
              <a:ext uri="{FF2B5EF4-FFF2-40B4-BE49-F238E27FC236}">
                <a16:creationId xmlns:a16="http://schemas.microsoft.com/office/drawing/2014/main" id="{693C376F-9854-4142-BE0E-5E9CF06250C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A8EEB5E0-801F-492C-8B11-94CFAF6A459E}"/>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202784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FE20F-C152-4E4D-88C3-BF4C9E405545}"/>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EE80DCD-1988-496C-B66F-D9480EBE62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51C760-10BC-43F4-B493-7168748A5A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1BEA9C4-2E4C-42ED-A0EA-7F944FA9DC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6D3427-E45E-461E-811E-CD2F025424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9E93B21-A332-43E8-AA3B-894FE4314343}"/>
              </a:ext>
            </a:extLst>
          </p:cNvPr>
          <p:cNvSpPr>
            <a:spLocks noGrp="1"/>
          </p:cNvSpPr>
          <p:nvPr>
            <p:ph type="dt" sz="half" idx="10"/>
          </p:nvPr>
        </p:nvSpPr>
        <p:spPr/>
        <p:txBody>
          <a:bodyPr/>
          <a:lstStyle/>
          <a:p>
            <a:fld id="{D0BDE258-E9A8-4CA4-8FBD-49DD30C4DC84}" type="datetimeFigureOut">
              <a:rPr lang="en-AU" smtClean="0"/>
              <a:t>7/07/2021</a:t>
            </a:fld>
            <a:endParaRPr lang="en-AU" dirty="0"/>
          </a:p>
        </p:txBody>
      </p:sp>
      <p:sp>
        <p:nvSpPr>
          <p:cNvPr id="8" name="Footer Placeholder 7">
            <a:extLst>
              <a:ext uri="{FF2B5EF4-FFF2-40B4-BE49-F238E27FC236}">
                <a16:creationId xmlns:a16="http://schemas.microsoft.com/office/drawing/2014/main" id="{6293AF4D-B3AE-406A-9AE6-CC9DBEF80185}"/>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98A4F92F-C8B7-41D5-80D8-3734EA89751D}"/>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72148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41347-BC56-4E9C-A7D9-8893875CB3E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B0B3621-3193-44FF-81B2-50C2E3E2AB73}"/>
              </a:ext>
            </a:extLst>
          </p:cNvPr>
          <p:cNvSpPr>
            <a:spLocks noGrp="1"/>
          </p:cNvSpPr>
          <p:nvPr>
            <p:ph type="dt" sz="half" idx="10"/>
          </p:nvPr>
        </p:nvSpPr>
        <p:spPr/>
        <p:txBody>
          <a:bodyPr/>
          <a:lstStyle/>
          <a:p>
            <a:fld id="{D0BDE258-E9A8-4CA4-8FBD-49DD30C4DC84}" type="datetimeFigureOut">
              <a:rPr lang="en-AU" smtClean="0"/>
              <a:t>7/07/2021</a:t>
            </a:fld>
            <a:endParaRPr lang="en-AU" dirty="0"/>
          </a:p>
        </p:txBody>
      </p:sp>
      <p:sp>
        <p:nvSpPr>
          <p:cNvPr id="4" name="Footer Placeholder 3">
            <a:extLst>
              <a:ext uri="{FF2B5EF4-FFF2-40B4-BE49-F238E27FC236}">
                <a16:creationId xmlns:a16="http://schemas.microsoft.com/office/drawing/2014/main" id="{3BDF165B-20B0-409C-AFE1-11F92D485960}"/>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92C701DD-985A-4AA0-932A-44C9D45B539E}"/>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246123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A5FC9B-FCBB-4C85-A245-DF65A466931C}"/>
              </a:ext>
            </a:extLst>
          </p:cNvPr>
          <p:cNvSpPr>
            <a:spLocks noGrp="1"/>
          </p:cNvSpPr>
          <p:nvPr>
            <p:ph type="dt" sz="half" idx="10"/>
          </p:nvPr>
        </p:nvSpPr>
        <p:spPr/>
        <p:txBody>
          <a:bodyPr/>
          <a:lstStyle/>
          <a:p>
            <a:fld id="{D0BDE258-E9A8-4CA4-8FBD-49DD30C4DC84}" type="datetimeFigureOut">
              <a:rPr lang="en-AU" smtClean="0"/>
              <a:t>7/07/2021</a:t>
            </a:fld>
            <a:endParaRPr lang="en-AU" dirty="0"/>
          </a:p>
        </p:txBody>
      </p:sp>
      <p:sp>
        <p:nvSpPr>
          <p:cNvPr id="3" name="Footer Placeholder 2">
            <a:extLst>
              <a:ext uri="{FF2B5EF4-FFF2-40B4-BE49-F238E27FC236}">
                <a16:creationId xmlns:a16="http://schemas.microsoft.com/office/drawing/2014/main" id="{8A56264E-5C36-4845-ADAE-80715625F1EF}"/>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B0BDF808-3A81-4EC9-ABE5-85DE235210B3}"/>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2971754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5331F-FB17-4B0C-B68D-3B2A9B206E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72F1D0E2-9A6D-4447-8691-B1E34BBD5E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05E29824-073E-4263-A6D1-F520C19FA5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313118-0EE9-4675-8851-FA5B309ABB6F}"/>
              </a:ext>
            </a:extLst>
          </p:cNvPr>
          <p:cNvSpPr>
            <a:spLocks noGrp="1"/>
          </p:cNvSpPr>
          <p:nvPr>
            <p:ph type="dt" sz="half" idx="10"/>
          </p:nvPr>
        </p:nvSpPr>
        <p:spPr/>
        <p:txBody>
          <a:bodyPr/>
          <a:lstStyle/>
          <a:p>
            <a:fld id="{D0BDE258-E9A8-4CA4-8FBD-49DD30C4DC84}" type="datetimeFigureOut">
              <a:rPr lang="en-AU" smtClean="0"/>
              <a:t>7/07/2021</a:t>
            </a:fld>
            <a:endParaRPr lang="en-AU" dirty="0"/>
          </a:p>
        </p:txBody>
      </p:sp>
      <p:sp>
        <p:nvSpPr>
          <p:cNvPr id="6" name="Footer Placeholder 5">
            <a:extLst>
              <a:ext uri="{FF2B5EF4-FFF2-40B4-BE49-F238E27FC236}">
                <a16:creationId xmlns:a16="http://schemas.microsoft.com/office/drawing/2014/main" id="{30F788E4-7706-4B98-96B2-CB07DC192CA2}"/>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52BFD04E-E95E-4C52-9424-65733A1234C8}"/>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75637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0DD09-4BEA-42E1-AC38-3D76FB794C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83493FE9-7BBE-4CF2-B70F-B6DEAD8A09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FA5C8B9D-231B-4A91-85CD-50C3539182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BB045E-D637-4D7A-AAE4-B7FF4A187626}"/>
              </a:ext>
            </a:extLst>
          </p:cNvPr>
          <p:cNvSpPr>
            <a:spLocks noGrp="1"/>
          </p:cNvSpPr>
          <p:nvPr>
            <p:ph type="dt" sz="half" idx="10"/>
          </p:nvPr>
        </p:nvSpPr>
        <p:spPr/>
        <p:txBody>
          <a:bodyPr/>
          <a:lstStyle/>
          <a:p>
            <a:fld id="{D0BDE258-E9A8-4CA4-8FBD-49DD30C4DC84}" type="datetimeFigureOut">
              <a:rPr lang="en-AU" smtClean="0"/>
              <a:t>7/07/2021</a:t>
            </a:fld>
            <a:endParaRPr lang="en-AU" dirty="0"/>
          </a:p>
        </p:txBody>
      </p:sp>
      <p:sp>
        <p:nvSpPr>
          <p:cNvPr id="6" name="Footer Placeholder 5">
            <a:extLst>
              <a:ext uri="{FF2B5EF4-FFF2-40B4-BE49-F238E27FC236}">
                <a16:creationId xmlns:a16="http://schemas.microsoft.com/office/drawing/2014/main" id="{82CCFC6B-7B6C-49EC-B22A-E71137437C83}"/>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3FB28E42-4062-4A41-B665-D35B8F4DB7F9}"/>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236825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7EFB03-1038-4A9E-8195-0F25F3A460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28FC4D8-C21C-41D3-A170-C0AE0F32C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3AAEC6D-478C-405F-A074-06791065EA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DE258-E9A8-4CA4-8FBD-49DD30C4DC84}" type="datetimeFigureOut">
              <a:rPr lang="en-AU" smtClean="0"/>
              <a:t>7/07/2021</a:t>
            </a:fld>
            <a:endParaRPr lang="en-AU" dirty="0"/>
          </a:p>
        </p:txBody>
      </p:sp>
      <p:sp>
        <p:nvSpPr>
          <p:cNvPr id="5" name="Footer Placeholder 4">
            <a:extLst>
              <a:ext uri="{FF2B5EF4-FFF2-40B4-BE49-F238E27FC236}">
                <a16:creationId xmlns:a16="http://schemas.microsoft.com/office/drawing/2014/main" id="{640FBBC3-D09B-426B-BAD7-284263A16D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D27DFCE-F60F-459E-BFE5-31943FE5DB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5A955-CB83-4BA0-992D-6A873B783C03}" type="slidenum">
              <a:rPr lang="en-AU" smtClean="0"/>
              <a:t>‹#›</a:t>
            </a:fld>
            <a:endParaRPr lang="en-AU" dirty="0"/>
          </a:p>
        </p:txBody>
      </p:sp>
    </p:spTree>
    <p:extLst>
      <p:ext uri="{BB962C8B-B14F-4D97-AF65-F5344CB8AC3E}">
        <p14:creationId xmlns:p14="http://schemas.microsoft.com/office/powerpoint/2010/main" val="2854684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ASSESSMENT OF FITNESS</a:t>
            </a:r>
            <a:endParaRPr lang="en-AU" altLang="en-US" sz="2400" b="1" dirty="0">
              <a:latin typeface="Gautami" panose="020B0502040204020203" pitchFamily="34" charset="0"/>
              <a:cs typeface="Gautami" panose="020B0502040204020203" pitchFamily="34" charset="0"/>
            </a:endParaRPr>
          </a:p>
          <a:p>
            <a:endParaRPr lang="en-AU" altLang="en-US" dirty="0">
              <a:latin typeface="Calibri" panose="020F0502020204030204" pitchFamily="34" charset="0"/>
            </a:endParaRPr>
          </a:p>
          <a:p>
            <a:r>
              <a:rPr lang="en-AU" altLang="en-US" b="1" dirty="0">
                <a:latin typeface="Gautami" panose="020B0502040204020203" pitchFamily="34" charset="0"/>
                <a:cs typeface="Gautami" panose="020B0502040204020203" pitchFamily="34" charset="0"/>
              </a:rPr>
              <a:t>These ppt slides have been designed to allow you to read the question, think about the responses and then on the next ‘click’ the answer will appear. Keep ‘clicking’ your way through all ten slides. </a:t>
            </a:r>
          </a:p>
          <a:p>
            <a:endParaRPr lang="en-AU" altLang="en-US" b="1" dirty="0">
              <a:latin typeface="Gautami" panose="020B0502040204020203" pitchFamily="34" charset="0"/>
              <a:cs typeface="Gautami" panose="020B0502040204020203" pitchFamily="34" charset="0"/>
            </a:endParaRPr>
          </a:p>
          <a:p>
            <a:pPr algn="ctr"/>
            <a:r>
              <a:rPr lang="en-AU" altLang="en-US" b="1" dirty="0">
                <a:solidFill>
                  <a:srgbClr val="0070C0"/>
                </a:solidFill>
                <a:latin typeface="Gautami" panose="020B0502040204020203" pitchFamily="34" charset="0"/>
                <a:cs typeface="Gautami" panose="020B0502040204020203" pitchFamily="34" charset="0"/>
              </a:rPr>
              <a:t>You should allow a maximum of 1 minute per slide, keep an eye on the timer provided.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Make sure you focus on the key words in the question and if any visual stimulus material (graphs, tables, etc) are provided, to understand what is being represented before considering the 4 responses provided.</a:t>
            </a: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Tree>
    <p:extLst>
      <p:ext uri="{BB962C8B-B14F-4D97-AF65-F5344CB8AC3E}">
        <p14:creationId xmlns:p14="http://schemas.microsoft.com/office/powerpoint/2010/main" val="38516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231654"/>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ASSESSMENT OF FITNESS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9. An appropriate test to assess muscular power (legs) is the: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US" dirty="0" err="1"/>
              <a:t>Margaria-Kalamen</a:t>
            </a:r>
            <a:r>
              <a:rPr lang="en-US" dirty="0"/>
              <a:t> stair sprint test</a:t>
            </a:r>
            <a:endParaRPr lang="en-AU" altLang="en-US" dirty="0">
              <a:latin typeface="Gautami" panose="020B0502040204020203" pitchFamily="34" charset="0"/>
              <a:cs typeface="Gautami" panose="020B0502040204020203" pitchFamily="34" charset="0"/>
            </a:endParaRP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1 RM leg press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Basketball throw</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Standing Lieutenant Jump</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A  </a:t>
            </a:r>
          </a:p>
        </p:txBody>
      </p:sp>
    </p:spTree>
    <p:extLst>
      <p:ext uri="{BB962C8B-B14F-4D97-AF65-F5344CB8AC3E}">
        <p14:creationId xmlns:p14="http://schemas.microsoft.com/office/powerpoint/2010/main" val="3569488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508653"/>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ASSESSMENT OF FITNESS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10. A field test such as the Yo-Yo Intermittent Test has the following advantage when compared to a laboratory test: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Low cost (equipment, personnel, etc..)</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Many people can be tested at the same time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Quick recovery time and ability to do another test(s)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All of the above</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D   </a:t>
            </a:r>
          </a:p>
        </p:txBody>
      </p:sp>
    </p:spTree>
    <p:extLst>
      <p:ext uri="{BB962C8B-B14F-4D97-AF65-F5344CB8AC3E}">
        <p14:creationId xmlns:p14="http://schemas.microsoft.com/office/powerpoint/2010/main" val="98330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508653"/>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ASSESSMENT OF FITNESS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1. A fitness test that actually assesses what it claims to assess is considered to be: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Accurate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Reliable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Valid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Consistent</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spTree>
    <p:extLst>
      <p:ext uri="{BB962C8B-B14F-4D97-AF65-F5344CB8AC3E}">
        <p14:creationId xmlns:p14="http://schemas.microsoft.com/office/powerpoint/2010/main" val="208579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348655" y="937674"/>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ASSESSMENT OF FITNESS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2. Which one of the following combinations best describes the fitness component being assessed, the type of test and the variable being measured or estimated?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Aerobic capacity / maximal / gaseous exchange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Aerobic power / sub-maximal / VO</a:t>
            </a:r>
            <a:r>
              <a:rPr lang="en-AU" altLang="en-US" sz="1400" dirty="0">
                <a:latin typeface="Gautami" panose="020B0502040204020203" pitchFamily="34" charset="0"/>
                <a:cs typeface="Gautami" panose="020B0502040204020203" pitchFamily="34" charset="0"/>
              </a:rPr>
              <a:t>2 </a:t>
            </a:r>
            <a:r>
              <a:rPr lang="en-AU" altLang="en-US" dirty="0">
                <a:latin typeface="Gautami" panose="020B0502040204020203" pitchFamily="34" charset="0"/>
                <a:cs typeface="Gautami" panose="020B0502040204020203" pitchFamily="34" charset="0"/>
              </a:rPr>
              <a:t>maximum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Muscular endurance / sub-maximal / O</a:t>
            </a:r>
            <a:r>
              <a:rPr lang="en-AU" altLang="en-US" sz="1400" dirty="0">
                <a:latin typeface="Gautami" panose="020B0502040204020203" pitchFamily="34" charset="0"/>
                <a:cs typeface="Gautami" panose="020B0502040204020203" pitchFamily="34" charset="0"/>
              </a:rPr>
              <a:t>2</a:t>
            </a:r>
            <a:r>
              <a:rPr lang="en-AU" altLang="en-US" dirty="0">
                <a:latin typeface="Gautami" panose="020B0502040204020203" pitchFamily="34" charset="0"/>
                <a:cs typeface="Gautami" panose="020B0502040204020203" pitchFamily="34" charset="0"/>
              </a:rPr>
              <a:t> consumption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Aerobic endurance / maximal / a-VO</a:t>
            </a:r>
            <a:r>
              <a:rPr lang="en-AU" altLang="en-US" sz="1400" dirty="0">
                <a:latin typeface="Gautami" panose="020B0502040204020203" pitchFamily="34" charset="0"/>
                <a:cs typeface="Gautami" panose="020B0502040204020203" pitchFamily="34" charset="0"/>
              </a:rPr>
              <a:t>2</a:t>
            </a:r>
            <a:r>
              <a:rPr lang="en-AU" altLang="en-US" dirty="0">
                <a:latin typeface="Gautami" panose="020B0502040204020203" pitchFamily="34" charset="0"/>
                <a:cs typeface="Gautami" panose="020B0502040204020203" pitchFamily="34" charset="0"/>
              </a:rPr>
              <a:t> diff</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B </a:t>
            </a:r>
          </a:p>
        </p:txBody>
      </p:sp>
      <p:pic>
        <p:nvPicPr>
          <p:cNvPr id="4" name="Picture 3">
            <a:extLst>
              <a:ext uri="{FF2B5EF4-FFF2-40B4-BE49-F238E27FC236}">
                <a16:creationId xmlns:a16="http://schemas.microsoft.com/office/drawing/2014/main" id="{BD52302F-E473-451E-9740-912F6654263C}"/>
              </a:ext>
            </a:extLst>
          </p:cNvPr>
          <p:cNvPicPr>
            <a:picLocks noChangeAspect="1"/>
          </p:cNvPicPr>
          <p:nvPr/>
        </p:nvPicPr>
        <p:blipFill>
          <a:blip r:embed="rId3"/>
          <a:stretch>
            <a:fillRect/>
          </a:stretch>
        </p:blipFill>
        <p:spPr>
          <a:xfrm>
            <a:off x="5645021" y="3737158"/>
            <a:ext cx="3548812" cy="3046197"/>
          </a:xfrm>
          <a:prstGeom prst="rect">
            <a:avLst/>
          </a:prstGeom>
        </p:spPr>
      </p:pic>
    </p:spTree>
    <p:extLst>
      <p:ext uri="{BB962C8B-B14F-4D97-AF65-F5344CB8AC3E}">
        <p14:creationId xmlns:p14="http://schemas.microsoft.com/office/powerpoint/2010/main" val="370838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231654"/>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ASSESSMENT OF FITNESS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3. The Harvard step test :</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Measures a person’s maximal heart rate and predicts their VO</a:t>
            </a:r>
            <a:r>
              <a:rPr lang="en-AU" altLang="en-US" sz="1400" dirty="0">
                <a:latin typeface="Gautami" panose="020B0502040204020203" pitchFamily="34" charset="0"/>
                <a:cs typeface="Gautami" panose="020B0502040204020203" pitchFamily="34" charset="0"/>
              </a:rPr>
              <a:t>2</a:t>
            </a:r>
            <a:r>
              <a:rPr lang="en-AU" altLang="en-US" dirty="0">
                <a:latin typeface="Gautami" panose="020B0502040204020203" pitchFamily="34" charset="0"/>
                <a:cs typeface="Gautami" panose="020B0502040204020203" pitchFamily="34" charset="0"/>
              </a:rPr>
              <a:t> max</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Predicts a person’s VO</a:t>
            </a:r>
            <a:r>
              <a:rPr lang="en-AU" altLang="en-US" sz="1400" dirty="0">
                <a:latin typeface="Gautami" panose="020B0502040204020203" pitchFamily="34" charset="0"/>
                <a:cs typeface="Gautami" panose="020B0502040204020203" pitchFamily="34" charset="0"/>
              </a:rPr>
              <a:t>2</a:t>
            </a:r>
            <a:r>
              <a:rPr lang="en-AU" altLang="en-US" dirty="0">
                <a:latin typeface="Gautami" panose="020B0502040204020203" pitchFamily="34" charset="0"/>
                <a:cs typeface="Gautami" panose="020B0502040204020203" pitchFamily="34" charset="0"/>
              </a:rPr>
              <a:t> max based on their sub-maximal heart rate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Should be used by athletes whilst they are recovering injury</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Measures muscular endurance (legs)</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B  </a:t>
            </a:r>
          </a:p>
        </p:txBody>
      </p:sp>
    </p:spTree>
    <p:extLst>
      <p:ext uri="{BB962C8B-B14F-4D97-AF65-F5344CB8AC3E}">
        <p14:creationId xmlns:p14="http://schemas.microsoft.com/office/powerpoint/2010/main" val="36634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508653"/>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ASSESSMENT OF FITNESS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4. The following testing condition would ensure the </a:t>
            </a:r>
            <a:r>
              <a:rPr lang="en-AU" altLang="en-US" b="1" u="sng" dirty="0">
                <a:latin typeface="Gautami" panose="020B0502040204020203" pitchFamily="34" charset="0"/>
                <a:cs typeface="Gautami" panose="020B0502040204020203" pitchFamily="34" charset="0"/>
              </a:rPr>
              <a:t>highest </a:t>
            </a:r>
            <a:r>
              <a:rPr lang="en-AU" altLang="en-US" b="1" dirty="0">
                <a:latin typeface="Gautami" panose="020B0502040204020203" pitchFamily="34" charset="0"/>
                <a:cs typeface="Gautami" panose="020B0502040204020203" pitchFamily="34" charset="0"/>
              </a:rPr>
              <a:t>reliability. Have the same: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Warm-up</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Clothing</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Diet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Test</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D  </a:t>
            </a:r>
          </a:p>
        </p:txBody>
      </p:sp>
    </p:spTree>
    <p:extLst>
      <p:ext uri="{BB962C8B-B14F-4D97-AF65-F5344CB8AC3E}">
        <p14:creationId xmlns:p14="http://schemas.microsoft.com/office/powerpoint/2010/main" val="236019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231654"/>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ASSESSMENT OF FITNESS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5. Pre-exercise screening such as the PAR-Q:</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Calibri" panose="020F0502020204030204" pitchFamily="34" charset="0"/>
                <a:ea typeface="SimSun" panose="02010600030101010101" pitchFamily="2" charset="-122"/>
                <a:cs typeface="Times New Roman" panose="02020603050405020304" pitchFamily="18" charset="0"/>
              </a:rPr>
              <a:t>H</a:t>
            </a:r>
            <a:r>
              <a:rPr lang="en-AU" dirty="0">
                <a:latin typeface="Calibri" panose="020F0502020204030204" pitchFamily="34" charset="0"/>
                <a:ea typeface="SimSun" panose="02010600030101010101" pitchFamily="2" charset="-122"/>
                <a:cs typeface="Times New Roman" panose="02020603050405020304" pitchFamily="18" charset="0"/>
              </a:rPr>
              <a:t>elps determine a participant’s readiness for fitness testing </a:t>
            </a:r>
            <a:endParaRPr lang="en-AU" altLang="en-US" dirty="0">
              <a:latin typeface="Gautami" panose="020B0502040204020203" pitchFamily="34" charset="0"/>
              <a:cs typeface="Gautami" panose="020B0502040204020203" pitchFamily="34" charset="0"/>
            </a:endParaRP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Protects both the test administrator and the person doing the test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Ensures confidentiality is kept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Allows any questions and concerns to be addressed prior to testing</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A </a:t>
            </a:r>
          </a:p>
        </p:txBody>
      </p:sp>
    </p:spTree>
    <p:extLst>
      <p:ext uri="{BB962C8B-B14F-4D97-AF65-F5344CB8AC3E}">
        <p14:creationId xmlns:p14="http://schemas.microsoft.com/office/powerpoint/2010/main" val="67751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508653"/>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ASSESSMENT OF FITNESS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6. Which one of the following socio-cultural factors needs to be considered prior to selecting a fitness test: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Test validity</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Where the test is scheduled to occur</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Mixed gender testing</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Consistency of testing protocols</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spTree>
    <p:extLst>
      <p:ext uri="{BB962C8B-B14F-4D97-AF65-F5344CB8AC3E}">
        <p14:creationId xmlns:p14="http://schemas.microsoft.com/office/powerpoint/2010/main" val="153079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231654"/>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ASSESSMENT OF FITNESS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7. A laboratory test, when compared to a field test will provide: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Greater validity</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A physiological estimate with high correlation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Actual physiological data</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Less need for recovery</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spTree>
    <p:extLst>
      <p:ext uri="{BB962C8B-B14F-4D97-AF65-F5344CB8AC3E}">
        <p14:creationId xmlns:p14="http://schemas.microsoft.com/office/powerpoint/2010/main" val="833041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508653"/>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ASSESSMENT OF FITNESS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8. Informed consent should be conducted before running any fitness test to allow:</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Potential ‘</a:t>
            </a:r>
            <a:r>
              <a:rPr lang="en-AU" altLang="en-US" dirty="0" err="1">
                <a:latin typeface="Gautami" panose="020B0502040204020203" pitchFamily="34" charset="0"/>
                <a:cs typeface="Gautami" panose="020B0502040204020203" pitchFamily="34" charset="0"/>
              </a:rPr>
              <a:t>testee</a:t>
            </a:r>
            <a:r>
              <a:rPr lang="en-AU" altLang="en-US" dirty="0">
                <a:latin typeface="Gautami" panose="020B0502040204020203" pitchFamily="34" charset="0"/>
                <a:cs typeface="Gautami" panose="020B0502040204020203" pitchFamily="34" charset="0"/>
              </a:rPr>
              <a:t>’ risks to be identified and discussed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The person conducting the test to get to know the ‘</a:t>
            </a:r>
            <a:r>
              <a:rPr lang="en-AU" altLang="en-US" dirty="0" err="1">
                <a:latin typeface="Gautami" panose="020B0502040204020203" pitchFamily="34" charset="0"/>
                <a:cs typeface="Gautami" panose="020B0502040204020203" pitchFamily="34" charset="0"/>
              </a:rPr>
              <a:t>testee</a:t>
            </a:r>
            <a:r>
              <a:rPr lang="en-AU" altLang="en-US" dirty="0">
                <a:latin typeface="Gautami" panose="020B0502040204020203" pitchFamily="34" charset="0"/>
                <a:cs typeface="Gautami" panose="020B0502040204020203" pitchFamily="34" charset="0"/>
              </a:rPr>
              <a:t>’ better</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The ‘</a:t>
            </a:r>
            <a:r>
              <a:rPr lang="en-AU" altLang="en-US" dirty="0" err="1">
                <a:latin typeface="Gautami" panose="020B0502040204020203" pitchFamily="34" charset="0"/>
                <a:cs typeface="Gautami" panose="020B0502040204020203" pitchFamily="34" charset="0"/>
              </a:rPr>
              <a:t>testee</a:t>
            </a:r>
            <a:r>
              <a:rPr lang="en-AU" altLang="en-US" dirty="0">
                <a:latin typeface="Gautami" panose="020B0502040204020203" pitchFamily="34" charset="0"/>
                <a:cs typeface="Gautami" panose="020B0502040204020203" pitchFamily="34" charset="0"/>
              </a:rPr>
              <a:t>’ to indemnify the test administrator should injury occur</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Suitability of the ‘</a:t>
            </a:r>
            <a:r>
              <a:rPr lang="en-AU" altLang="en-US" dirty="0" err="1">
                <a:latin typeface="Gautami" panose="020B0502040204020203" pitchFamily="34" charset="0"/>
                <a:cs typeface="Gautami" panose="020B0502040204020203" pitchFamily="34" charset="0"/>
              </a:rPr>
              <a:t>testee</a:t>
            </a:r>
            <a:r>
              <a:rPr lang="en-AU" altLang="en-US" dirty="0">
                <a:latin typeface="Gautami" panose="020B0502040204020203" pitchFamily="34" charset="0"/>
                <a:cs typeface="Gautami" panose="020B0502040204020203" pitchFamily="34" charset="0"/>
              </a:rPr>
              <a:t>’ to undertake the test to be assessed</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A </a:t>
            </a:r>
          </a:p>
        </p:txBody>
      </p:sp>
    </p:spTree>
    <p:extLst>
      <p:ext uri="{BB962C8B-B14F-4D97-AF65-F5344CB8AC3E}">
        <p14:creationId xmlns:p14="http://schemas.microsoft.com/office/powerpoint/2010/main" val="1472914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8066</TotalTime>
  <Words>644</Words>
  <Application>Microsoft Office PowerPoint</Application>
  <PresentationFormat>Widescreen</PresentationFormat>
  <Paragraphs>117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Gautami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Malpeli</dc:creator>
  <cp:lastModifiedBy>Robert Malpeli</cp:lastModifiedBy>
  <cp:revision>80</cp:revision>
  <dcterms:created xsi:type="dcterms:W3CDTF">2021-06-11T00:46:38Z</dcterms:created>
  <dcterms:modified xsi:type="dcterms:W3CDTF">2021-07-08T22:13:32Z</dcterms:modified>
</cp:coreProperties>
</file>