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6574-087D-40D8-8B50-A83FA633B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F1894B9-C149-4A9D-B71F-339D0BDD9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DF47F5-2F28-4566-A606-1A0C817B5F38}"/>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BCF83180-481A-4CE9-B9CD-EACC07D3C29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7D68A027-4297-44AF-9052-D3CF346071E2}"/>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85253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734A-2C94-4799-B3F9-AFB0387E069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DDBD510-161B-4DA2-B7A1-9DFCDB22B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62F3937-BE4E-4302-AD98-F7919D6BC7AD}"/>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CE491A95-3A34-421C-A674-1D0C81C5FFF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A8971ADA-F060-4E94-B241-A48439D0EA25}"/>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42008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F91EA-81C4-4257-9030-58593A7867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27E37F-4DBE-425C-A751-056D833D3A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32FB64-83DB-4A05-AFDA-7A38C0D59687}"/>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BAB1E991-FFBE-4F9E-998A-BE0E31FE1DA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4244F9-2B2A-41AF-9206-CBA17144BB06}"/>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54545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D3E2-29BD-43BB-AEBE-0067FFC5CAE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60B3A30-BB57-4891-ABE1-7B98262B2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B04B07-E811-4101-9D04-01E132BE5579}"/>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BCA4A802-BC03-4F76-A502-DFB7534A7FA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3B9D2AD-18A0-4DEF-8188-78D43CDD012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67215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CA6-543D-4CAD-923E-3DAE4F9C5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B641896-A870-4B12-88AE-0B165E467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7F14A-9072-4B77-BDDC-7E4C1377C4B2}"/>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687FA523-648A-4705-BB1C-705A7F6EA7B1}"/>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B93320E-D035-463F-8BA3-2070D510C9C7}"/>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17961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B4F3-5D64-4664-A65C-F08A7B4BB1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371646B-0A1A-4F1E-BE81-3CB6D7911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287ECB7-E31B-4E6E-A567-AB79A78995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99A4438-04DB-4724-BEF3-E7BA35D0FE1A}"/>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6" name="Footer Placeholder 5">
            <a:extLst>
              <a:ext uri="{FF2B5EF4-FFF2-40B4-BE49-F238E27FC236}">
                <a16:creationId xmlns:a16="http://schemas.microsoft.com/office/drawing/2014/main" id="{693C376F-9854-4142-BE0E-5E9CF06250C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A8EEB5E0-801F-492C-8B11-94CFAF6A45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20278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E20F-C152-4E4D-88C3-BF4C9E40554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E80DCD-1988-496C-B66F-D9480EBE6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51C760-10BC-43F4-B493-7168748A5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1BEA9C4-2E4C-42ED-A0EA-7F944FA9D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D3427-E45E-461E-811E-CD2F02542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E93B21-A332-43E8-AA3B-894FE4314343}"/>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8" name="Footer Placeholder 7">
            <a:extLst>
              <a:ext uri="{FF2B5EF4-FFF2-40B4-BE49-F238E27FC236}">
                <a16:creationId xmlns:a16="http://schemas.microsoft.com/office/drawing/2014/main" id="{6293AF4D-B3AE-406A-9AE6-CC9DBEF80185}"/>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98A4F92F-C8B7-41D5-80D8-3734EA89751D}"/>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72148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1347-BC56-4E9C-A7D9-8893875CB3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0B3621-3193-44FF-81B2-50C2E3E2AB73}"/>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4" name="Footer Placeholder 3">
            <a:extLst>
              <a:ext uri="{FF2B5EF4-FFF2-40B4-BE49-F238E27FC236}">
                <a16:creationId xmlns:a16="http://schemas.microsoft.com/office/drawing/2014/main" id="{3BDF165B-20B0-409C-AFE1-11F92D485960}"/>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92C701DD-985A-4AA0-932A-44C9D45B53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24612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5FC9B-FCBB-4C85-A245-DF65A466931C}"/>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3" name="Footer Placeholder 2">
            <a:extLst>
              <a:ext uri="{FF2B5EF4-FFF2-40B4-BE49-F238E27FC236}">
                <a16:creationId xmlns:a16="http://schemas.microsoft.com/office/drawing/2014/main" id="{8A56264E-5C36-4845-ADAE-80715625F1EF}"/>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BDF808-3A81-4EC9-ABE5-85DE235210B3}"/>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97175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331F-FB17-4B0C-B68D-3B2A9B206E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2F1D0E2-9A6D-4447-8691-B1E34BBD5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5E29824-073E-4263-A6D1-F520C19FA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13118-0EE9-4675-8851-FA5B309ABB6F}"/>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6" name="Footer Placeholder 5">
            <a:extLst>
              <a:ext uri="{FF2B5EF4-FFF2-40B4-BE49-F238E27FC236}">
                <a16:creationId xmlns:a16="http://schemas.microsoft.com/office/drawing/2014/main" id="{30F788E4-7706-4B98-96B2-CB07DC192CA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52BFD04E-E95E-4C52-9424-65733A1234C8}"/>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7563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DD09-4BEA-42E1-AC38-3D76FB794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3493FE9-7BBE-4CF2-B70F-B6DEAD8A0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A5C8B9D-231B-4A91-85CD-50C353918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B045E-D637-4D7A-AAE4-B7FF4A187626}"/>
              </a:ext>
            </a:extLst>
          </p:cNvPr>
          <p:cNvSpPr>
            <a:spLocks noGrp="1"/>
          </p:cNvSpPr>
          <p:nvPr>
            <p:ph type="dt" sz="half" idx="10"/>
          </p:nvPr>
        </p:nvSpPr>
        <p:spPr/>
        <p:txBody>
          <a:bodyPr/>
          <a:lstStyle/>
          <a:p>
            <a:fld id="{D0BDE258-E9A8-4CA4-8FBD-49DD30C4DC84}" type="datetimeFigureOut">
              <a:rPr lang="en-AU" smtClean="0"/>
              <a:t>28/06/2021</a:t>
            </a:fld>
            <a:endParaRPr lang="en-AU" dirty="0"/>
          </a:p>
        </p:txBody>
      </p:sp>
      <p:sp>
        <p:nvSpPr>
          <p:cNvPr id="6" name="Footer Placeholder 5">
            <a:extLst>
              <a:ext uri="{FF2B5EF4-FFF2-40B4-BE49-F238E27FC236}">
                <a16:creationId xmlns:a16="http://schemas.microsoft.com/office/drawing/2014/main" id="{82CCFC6B-7B6C-49EC-B22A-E71137437C83}"/>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FB28E42-4062-4A41-B665-D35B8F4DB7F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36825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EFB03-1038-4A9E-8195-0F25F3A46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28FC4D8-C21C-41D3-A170-C0AE0F32C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AAEC6D-478C-405F-A074-06791065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DE258-E9A8-4CA4-8FBD-49DD30C4DC84}" type="datetimeFigureOut">
              <a:rPr lang="en-AU" smtClean="0"/>
              <a:t>28/06/2021</a:t>
            </a:fld>
            <a:endParaRPr lang="en-AU" dirty="0"/>
          </a:p>
        </p:txBody>
      </p:sp>
      <p:sp>
        <p:nvSpPr>
          <p:cNvPr id="5" name="Footer Placeholder 4">
            <a:extLst>
              <a:ext uri="{FF2B5EF4-FFF2-40B4-BE49-F238E27FC236}">
                <a16:creationId xmlns:a16="http://schemas.microsoft.com/office/drawing/2014/main" id="{640FBBC3-D09B-426B-BAD7-284263A16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D27DFCE-F60F-459E-BFE5-31943FE5DB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5A955-CB83-4BA0-992D-6A873B783C03}" type="slidenum">
              <a:rPr lang="en-AU" smtClean="0"/>
              <a:t>‹#›</a:t>
            </a:fld>
            <a:endParaRPr lang="en-AU" dirty="0"/>
          </a:p>
        </p:txBody>
      </p:sp>
    </p:spTree>
    <p:extLst>
      <p:ext uri="{BB962C8B-B14F-4D97-AF65-F5344CB8AC3E}">
        <p14:creationId xmlns:p14="http://schemas.microsoft.com/office/powerpoint/2010/main" val="285468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sz="2400" b="1" dirty="0">
              <a:latin typeface="Gautami" panose="020B0502040204020203" pitchFamily="34" charset="0"/>
              <a:cs typeface="Gautami" panose="020B0502040204020203" pitchFamily="34" charset="0"/>
            </a:endParaRPr>
          </a:p>
          <a:p>
            <a:endParaRPr lang="en-AU" altLang="en-US" dirty="0">
              <a:latin typeface="Calibri" panose="020F0502020204030204" pitchFamily="34" charset="0"/>
            </a:endParaRPr>
          </a:p>
          <a:p>
            <a:r>
              <a:rPr lang="en-AU" altLang="en-US" b="1" dirty="0">
                <a:latin typeface="Gautami" panose="020B0502040204020203" pitchFamily="34" charset="0"/>
                <a:cs typeface="Gautami" panose="020B0502040204020203" pitchFamily="34" charset="0"/>
              </a:rPr>
              <a:t>These ppt slides have been designed to allow you to read the question, think about the responses and then on the next ‘click’ the answer will appear. Keep ‘clicking’ your way through all ten slides. </a:t>
            </a:r>
          </a:p>
          <a:p>
            <a:endParaRPr lang="en-AU" altLang="en-US" b="1" dirty="0">
              <a:latin typeface="Gautami" panose="020B0502040204020203" pitchFamily="34" charset="0"/>
              <a:cs typeface="Gautami" panose="020B0502040204020203" pitchFamily="34" charset="0"/>
            </a:endParaRPr>
          </a:p>
          <a:p>
            <a:pPr algn="ctr"/>
            <a:r>
              <a:rPr lang="en-AU" altLang="en-US" b="1" dirty="0">
                <a:solidFill>
                  <a:srgbClr val="0070C0"/>
                </a:solidFill>
                <a:latin typeface="Gautami" panose="020B0502040204020203" pitchFamily="34" charset="0"/>
                <a:cs typeface="Gautami" panose="020B0502040204020203" pitchFamily="34" charset="0"/>
              </a:rPr>
              <a:t>You should allow a maximum of 1 minute per slide, keep an eye on the timer provided.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Make sure you focus on the key words in the question and if any visual stimulus material (graphs, tables, etc) are provided, to understand what is being represented before considering the 4 responses provided.</a:t>
            </a: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Tree>
    <p:extLst>
      <p:ext uri="{BB962C8B-B14F-4D97-AF65-F5344CB8AC3E}">
        <p14:creationId xmlns:p14="http://schemas.microsoft.com/office/powerpoint/2010/main" val="3851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9. The highlighted section of the graph below indicates significant use of which energy system(s)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PC</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PC &amp; Anaerobic glycolysis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Aerobic</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Aerobic &amp; Anaerobic glycolysis</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 </a:t>
            </a:r>
          </a:p>
        </p:txBody>
      </p:sp>
      <p:pic>
        <p:nvPicPr>
          <p:cNvPr id="4" name="Picture 3">
            <a:extLst>
              <a:ext uri="{FF2B5EF4-FFF2-40B4-BE49-F238E27FC236}">
                <a16:creationId xmlns:a16="http://schemas.microsoft.com/office/drawing/2014/main" id="{858AEFA0-416B-47C5-8867-C23C124F331A}"/>
              </a:ext>
            </a:extLst>
          </p:cNvPr>
          <p:cNvPicPr>
            <a:picLocks noChangeAspect="1"/>
          </p:cNvPicPr>
          <p:nvPr/>
        </p:nvPicPr>
        <p:blipFill>
          <a:blip r:embed="rId3"/>
          <a:stretch>
            <a:fillRect/>
          </a:stretch>
        </p:blipFill>
        <p:spPr>
          <a:xfrm>
            <a:off x="3899643" y="4152330"/>
            <a:ext cx="4928637" cy="2444413"/>
          </a:xfrm>
          <a:prstGeom prst="rect">
            <a:avLst/>
          </a:prstGeom>
        </p:spPr>
      </p:pic>
    </p:spTree>
    <p:extLst>
      <p:ext uri="{BB962C8B-B14F-4D97-AF65-F5344CB8AC3E}">
        <p14:creationId xmlns:p14="http://schemas.microsoft.com/office/powerpoint/2010/main" val="386173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10. During EPOC featuring a passive recovery, the following occurs at the fastest rate: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 resynthesis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H+ oxidation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PC resynthesis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CHO replenishment </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81578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339650"/>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 During a 30 second maximal sprint whilst performing the Wingate cycle ergometer test: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PC would be totally depleted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The anaerobic glycolysis system kicks in around the 5 second stage of the test after the PC system has peaked.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The anaerobic glycolysis system would provide most of the ATP</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The aerobic energy system would provide the 2</a:t>
            </a:r>
            <a:r>
              <a:rPr lang="en-AU" altLang="en-US" baseline="30000" dirty="0">
                <a:latin typeface="Gautami" panose="020B0502040204020203" pitchFamily="34" charset="0"/>
                <a:cs typeface="Gautami" panose="020B0502040204020203" pitchFamily="34" charset="0"/>
              </a:rPr>
              <a:t>nd</a:t>
            </a:r>
            <a:r>
              <a:rPr lang="en-AU" altLang="en-US" dirty="0">
                <a:latin typeface="Gautami" panose="020B0502040204020203" pitchFamily="34" charset="0"/>
                <a:cs typeface="Gautami" panose="020B0502040204020203" pitchFamily="34" charset="0"/>
              </a:rPr>
              <a:t> most amount of ATP after the PC system</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2085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2. The final sprint in a 1500m track event to break a world record would have most of the ATP produced by the :</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ATP-PC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Anaerobic glycolysis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Aerobic energy system</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191266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3. Refer to the graph below to answer the following question on sources of ATP</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  anaerobic glycolysis  B = aerobic glycolysis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 = aerobic glycolysis B = anaerobic glycolysis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 = anaerobic glycolysis B = PC breakdown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a:t>
            </a:r>
            <a:r>
              <a:rPr lang="en-AU" altLang="en-US" dirty="0">
                <a:latin typeface="Gautami" panose="020B0502040204020203" pitchFamily="34" charset="0"/>
                <a:cs typeface="Gautami" panose="020B0502040204020203" pitchFamily="34" charset="0"/>
              </a:rPr>
              <a:t> A = Fat B = CHO</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pic>
        <p:nvPicPr>
          <p:cNvPr id="4" name="Picture 3">
            <a:extLst>
              <a:ext uri="{FF2B5EF4-FFF2-40B4-BE49-F238E27FC236}">
                <a16:creationId xmlns:a16="http://schemas.microsoft.com/office/drawing/2014/main" id="{FFE752EF-9E18-4A46-BEE1-9D13B532178D}"/>
              </a:ext>
            </a:extLst>
          </p:cNvPr>
          <p:cNvPicPr>
            <a:picLocks noChangeAspect="1"/>
          </p:cNvPicPr>
          <p:nvPr/>
        </p:nvPicPr>
        <p:blipFill>
          <a:blip r:embed="rId3"/>
          <a:stretch>
            <a:fillRect/>
          </a:stretch>
        </p:blipFill>
        <p:spPr>
          <a:xfrm>
            <a:off x="5872165" y="3498980"/>
            <a:ext cx="3052565" cy="3229218"/>
          </a:xfrm>
          <a:prstGeom prst="rect">
            <a:avLst/>
          </a:prstGeom>
        </p:spPr>
      </p:pic>
    </p:spTree>
    <p:extLst>
      <p:ext uri="{BB962C8B-B14F-4D97-AF65-F5344CB8AC3E}">
        <p14:creationId xmlns:p14="http://schemas.microsoft.com/office/powerpoint/2010/main" val="23022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4. Peta performs 8 x 7-second sprints with 23 seconds rest (W:R = 1:3). The final sprint would have most of the ATP being produced by: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ATP-PC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Anaerobic glycolysis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Aerobic energy system</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232949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5. In the graph below, A represents: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Carbohydrates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Fats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Proteins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Creatine Phosphate</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 </a:t>
            </a:r>
          </a:p>
        </p:txBody>
      </p:sp>
      <p:pic>
        <p:nvPicPr>
          <p:cNvPr id="4" name="Picture 3">
            <a:extLst>
              <a:ext uri="{FF2B5EF4-FFF2-40B4-BE49-F238E27FC236}">
                <a16:creationId xmlns:a16="http://schemas.microsoft.com/office/drawing/2014/main" id="{BA088CA6-0DD5-4C8A-AA2E-87505082D0EC}"/>
              </a:ext>
            </a:extLst>
          </p:cNvPr>
          <p:cNvPicPr>
            <a:picLocks noChangeAspect="1"/>
          </p:cNvPicPr>
          <p:nvPr/>
        </p:nvPicPr>
        <p:blipFill>
          <a:blip r:embed="rId3"/>
          <a:stretch>
            <a:fillRect/>
          </a:stretch>
        </p:blipFill>
        <p:spPr>
          <a:xfrm>
            <a:off x="4432042" y="3818911"/>
            <a:ext cx="4223658" cy="2826181"/>
          </a:xfrm>
          <a:prstGeom prst="rect">
            <a:avLst/>
          </a:prstGeom>
        </p:spPr>
      </p:pic>
    </p:spTree>
    <p:extLst>
      <p:ext uri="{BB962C8B-B14F-4D97-AF65-F5344CB8AC3E}">
        <p14:creationId xmlns:p14="http://schemas.microsoft.com/office/powerpoint/2010/main" val="420737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6. When considering energy system interplay, greater involvement from the aerobic energy system would lead to :</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 decrease in rate of energy production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An increase in rate of metabolic by-product production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 decrease in the amount of ATP produced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An increase in the contribution from the anaerobic energy systems</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332526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7. During a 200m sprint, the amount of muscle ATP at the end of the sprint would be: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Similar to what it was at the start of the race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Significantly less than what it was at the start of the race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Half the original amount (start of race)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More than what it was at the start of the race</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197714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8. Anaerobic glycolysis: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Results in heat, H</a:t>
            </a:r>
            <a:r>
              <a:rPr lang="en-AU" altLang="en-US" sz="1200" dirty="0">
                <a:latin typeface="Gautami" panose="020B0502040204020203" pitchFamily="34" charset="0"/>
                <a:cs typeface="Gautami" panose="020B0502040204020203" pitchFamily="34" charset="0"/>
              </a:rPr>
              <a:t>2</a:t>
            </a:r>
            <a:r>
              <a:rPr lang="en-AU" altLang="en-US" dirty="0">
                <a:latin typeface="Gautami" panose="020B0502040204020203" pitchFamily="34" charset="0"/>
                <a:cs typeface="Gautami" panose="020B0502040204020203" pitchFamily="34" charset="0"/>
              </a:rPr>
              <a:t>O &amp; CO</a:t>
            </a:r>
            <a:r>
              <a:rPr lang="en-AU" altLang="en-US" sz="1200" dirty="0">
                <a:latin typeface="Gautami" panose="020B0502040204020203" pitchFamily="34" charset="0"/>
                <a:cs typeface="Gautami" panose="020B0502040204020203" pitchFamily="34" charset="0"/>
              </a:rPr>
              <a:t>2</a:t>
            </a:r>
            <a:r>
              <a:rPr lang="en-AU" altLang="en-US" dirty="0">
                <a:latin typeface="Gautami" panose="020B0502040204020203" pitchFamily="34" charset="0"/>
                <a:cs typeface="Gautami" panose="020B0502040204020203" pitchFamily="34" charset="0"/>
              </a:rPr>
              <a:t> being produced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Produces more ATP than aerobic glycolysis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Results in pyruvate resynthesis into glycogen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Produces ATP at a faster rate than aerobic glycolysis</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t>
            </a:r>
          </a:p>
        </p:txBody>
      </p:sp>
    </p:spTree>
    <p:extLst>
      <p:ext uri="{BB962C8B-B14F-4D97-AF65-F5344CB8AC3E}">
        <p14:creationId xmlns:p14="http://schemas.microsoft.com/office/powerpoint/2010/main" val="205658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661</Words>
  <Application>Microsoft Office PowerPoint</Application>
  <PresentationFormat>Widescreen</PresentationFormat>
  <Paragraphs>117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Gautami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Malpeli</dc:creator>
  <cp:lastModifiedBy>Robert Malpeli</cp:lastModifiedBy>
  <cp:revision>48</cp:revision>
  <dcterms:created xsi:type="dcterms:W3CDTF">2021-06-11T00:46:38Z</dcterms:created>
  <dcterms:modified xsi:type="dcterms:W3CDTF">2021-06-28T10:16:17Z</dcterms:modified>
</cp:coreProperties>
</file>