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75" r:id="rId4"/>
    <p:sldId id="276" r:id="rId5"/>
    <p:sldId id="277" r:id="rId6"/>
    <p:sldId id="278" r:id="rId7"/>
    <p:sldId id="279" r:id="rId8"/>
    <p:sldId id="280" r:id="rId9"/>
    <p:sldId id="281" r:id="rId10"/>
    <p:sldId id="282" r:id="rId11"/>
    <p:sldId id="28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6574-087D-40D8-8B50-A83FA633B7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8F1894B9-C149-4A9D-B71F-339D0BDD97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5EDF47F5-2F28-4566-A606-1A0C817B5F38}"/>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5" name="Footer Placeholder 4">
            <a:extLst>
              <a:ext uri="{FF2B5EF4-FFF2-40B4-BE49-F238E27FC236}">
                <a16:creationId xmlns:a16="http://schemas.microsoft.com/office/drawing/2014/main" id="{BCF83180-481A-4CE9-B9CD-EACC07D3C29B}"/>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7D68A027-4297-44AF-9052-D3CF346071E2}"/>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852536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6734A-2C94-4799-B3F9-AFB0387E0692}"/>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DDBD510-161B-4DA2-B7A1-9DFCDB22B3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62F3937-BE4E-4302-AD98-F7919D6BC7AD}"/>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5" name="Footer Placeholder 4">
            <a:extLst>
              <a:ext uri="{FF2B5EF4-FFF2-40B4-BE49-F238E27FC236}">
                <a16:creationId xmlns:a16="http://schemas.microsoft.com/office/drawing/2014/main" id="{CE491A95-3A34-421C-A674-1D0C81C5FFFA}"/>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A8971ADA-F060-4E94-B241-A48439D0EA25}"/>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42008406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0F91EA-81C4-4257-9030-58593A7867E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8227E37F-4DBE-425C-A751-056D833D3A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E32FB64-83DB-4A05-AFDA-7A38C0D59687}"/>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5" name="Footer Placeholder 4">
            <a:extLst>
              <a:ext uri="{FF2B5EF4-FFF2-40B4-BE49-F238E27FC236}">
                <a16:creationId xmlns:a16="http://schemas.microsoft.com/office/drawing/2014/main" id="{BAB1E991-FFBE-4F9E-998A-BE0E31FE1DA2}"/>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CF4244F9-2B2A-41AF-9206-CBA17144BB06}"/>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3545452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CD3E2-29BD-43BB-AEBE-0067FFC5CAE9}"/>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460B3A30-BB57-4891-ABE1-7B98262B2F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81B04B07-E811-4101-9D04-01E132BE5579}"/>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5" name="Footer Placeholder 4">
            <a:extLst>
              <a:ext uri="{FF2B5EF4-FFF2-40B4-BE49-F238E27FC236}">
                <a16:creationId xmlns:a16="http://schemas.microsoft.com/office/drawing/2014/main" id="{BCA4A802-BC03-4F76-A502-DFB7534A7FAE}"/>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F3B9D2AD-18A0-4DEF-8188-78D43CDD0129}"/>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3672152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BCA6-543D-4CAD-923E-3DAE4F9C546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B641896-A870-4B12-88AE-0B165E4678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BA7F14A-9072-4B77-BDDC-7E4C1377C4B2}"/>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5" name="Footer Placeholder 4">
            <a:extLst>
              <a:ext uri="{FF2B5EF4-FFF2-40B4-BE49-F238E27FC236}">
                <a16:creationId xmlns:a16="http://schemas.microsoft.com/office/drawing/2014/main" id="{687FA523-648A-4705-BB1C-705A7F6EA7B1}"/>
              </a:ext>
            </a:extLst>
          </p:cNvPr>
          <p:cNvSpPr>
            <a:spLocks noGrp="1"/>
          </p:cNvSpPr>
          <p:nvPr>
            <p:ph type="ftr" sz="quarter" idx="11"/>
          </p:nvPr>
        </p:nvSpPr>
        <p:spPr/>
        <p:txBody>
          <a:bodyPr/>
          <a:lstStyle/>
          <a:p>
            <a:endParaRPr lang="en-AU" dirty="0"/>
          </a:p>
        </p:txBody>
      </p:sp>
      <p:sp>
        <p:nvSpPr>
          <p:cNvPr id="6" name="Slide Number Placeholder 5">
            <a:extLst>
              <a:ext uri="{FF2B5EF4-FFF2-40B4-BE49-F238E27FC236}">
                <a16:creationId xmlns:a16="http://schemas.microsoft.com/office/drawing/2014/main" id="{3B93320E-D035-463F-8BA3-2070D510C9C7}"/>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1179614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3B4F3-5D64-4664-A65C-F08A7B4BB11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371646B-0A1A-4F1E-BE81-3CB6D7911F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287ECB7-E31B-4E6E-A567-AB79A78995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799A4438-04DB-4724-BEF3-E7BA35D0FE1A}"/>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6" name="Footer Placeholder 5">
            <a:extLst>
              <a:ext uri="{FF2B5EF4-FFF2-40B4-BE49-F238E27FC236}">
                <a16:creationId xmlns:a16="http://schemas.microsoft.com/office/drawing/2014/main" id="{693C376F-9854-4142-BE0E-5E9CF06250CC}"/>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A8EEB5E0-801F-492C-8B11-94CFAF6A459E}"/>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1202784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FE20F-C152-4E4D-88C3-BF4C9E405545}"/>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EE80DCD-1988-496C-B66F-D9480EBE62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51C760-10BC-43F4-B493-7168748A5A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1BEA9C4-2E4C-42ED-A0EA-7F944FA9DC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6D3427-E45E-461E-811E-CD2F0254245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E9E93B21-A332-43E8-AA3B-894FE4314343}"/>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8" name="Footer Placeholder 7">
            <a:extLst>
              <a:ext uri="{FF2B5EF4-FFF2-40B4-BE49-F238E27FC236}">
                <a16:creationId xmlns:a16="http://schemas.microsoft.com/office/drawing/2014/main" id="{6293AF4D-B3AE-406A-9AE6-CC9DBEF80185}"/>
              </a:ext>
            </a:extLst>
          </p:cNvPr>
          <p:cNvSpPr>
            <a:spLocks noGrp="1"/>
          </p:cNvSpPr>
          <p:nvPr>
            <p:ph type="ftr" sz="quarter" idx="11"/>
          </p:nvPr>
        </p:nvSpPr>
        <p:spPr/>
        <p:txBody>
          <a:bodyPr/>
          <a:lstStyle/>
          <a:p>
            <a:endParaRPr lang="en-AU" dirty="0"/>
          </a:p>
        </p:txBody>
      </p:sp>
      <p:sp>
        <p:nvSpPr>
          <p:cNvPr id="9" name="Slide Number Placeholder 8">
            <a:extLst>
              <a:ext uri="{FF2B5EF4-FFF2-40B4-BE49-F238E27FC236}">
                <a16:creationId xmlns:a16="http://schemas.microsoft.com/office/drawing/2014/main" id="{98A4F92F-C8B7-41D5-80D8-3734EA89751D}"/>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172148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41347-BC56-4E9C-A7D9-8893875CB3E6}"/>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CB0B3621-3193-44FF-81B2-50C2E3E2AB73}"/>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4" name="Footer Placeholder 3">
            <a:extLst>
              <a:ext uri="{FF2B5EF4-FFF2-40B4-BE49-F238E27FC236}">
                <a16:creationId xmlns:a16="http://schemas.microsoft.com/office/drawing/2014/main" id="{3BDF165B-20B0-409C-AFE1-11F92D485960}"/>
              </a:ext>
            </a:extLst>
          </p:cNvPr>
          <p:cNvSpPr>
            <a:spLocks noGrp="1"/>
          </p:cNvSpPr>
          <p:nvPr>
            <p:ph type="ftr" sz="quarter" idx="11"/>
          </p:nvPr>
        </p:nvSpPr>
        <p:spPr/>
        <p:txBody>
          <a:bodyPr/>
          <a:lstStyle/>
          <a:p>
            <a:endParaRPr lang="en-AU" dirty="0"/>
          </a:p>
        </p:txBody>
      </p:sp>
      <p:sp>
        <p:nvSpPr>
          <p:cNvPr id="5" name="Slide Number Placeholder 4">
            <a:extLst>
              <a:ext uri="{FF2B5EF4-FFF2-40B4-BE49-F238E27FC236}">
                <a16:creationId xmlns:a16="http://schemas.microsoft.com/office/drawing/2014/main" id="{92C701DD-985A-4AA0-932A-44C9D45B539E}"/>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3246123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BA5FC9B-FCBB-4C85-A245-DF65A466931C}"/>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3" name="Footer Placeholder 2">
            <a:extLst>
              <a:ext uri="{FF2B5EF4-FFF2-40B4-BE49-F238E27FC236}">
                <a16:creationId xmlns:a16="http://schemas.microsoft.com/office/drawing/2014/main" id="{8A56264E-5C36-4845-ADAE-80715625F1EF}"/>
              </a:ext>
            </a:extLst>
          </p:cNvPr>
          <p:cNvSpPr>
            <a:spLocks noGrp="1"/>
          </p:cNvSpPr>
          <p:nvPr>
            <p:ph type="ftr" sz="quarter" idx="11"/>
          </p:nvPr>
        </p:nvSpPr>
        <p:spPr/>
        <p:txBody>
          <a:bodyPr/>
          <a:lstStyle/>
          <a:p>
            <a:endParaRPr lang="en-AU" dirty="0"/>
          </a:p>
        </p:txBody>
      </p:sp>
      <p:sp>
        <p:nvSpPr>
          <p:cNvPr id="4" name="Slide Number Placeholder 3">
            <a:extLst>
              <a:ext uri="{FF2B5EF4-FFF2-40B4-BE49-F238E27FC236}">
                <a16:creationId xmlns:a16="http://schemas.microsoft.com/office/drawing/2014/main" id="{B0BDF808-3A81-4EC9-ABE5-85DE235210B3}"/>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2971754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5331F-FB17-4B0C-B68D-3B2A9B206E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2F1D0E2-9A6D-4447-8691-B1E34BBD5E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05E29824-073E-4263-A6D1-F520C19FA5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E313118-0EE9-4675-8851-FA5B309ABB6F}"/>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6" name="Footer Placeholder 5">
            <a:extLst>
              <a:ext uri="{FF2B5EF4-FFF2-40B4-BE49-F238E27FC236}">
                <a16:creationId xmlns:a16="http://schemas.microsoft.com/office/drawing/2014/main" id="{30F788E4-7706-4B98-96B2-CB07DC192CA2}"/>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52BFD04E-E95E-4C52-9424-65733A1234C8}"/>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756377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0DD09-4BEA-42E1-AC38-3D76FB794C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83493FE9-7BBE-4CF2-B70F-B6DEAD8A09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dirty="0"/>
          </a:p>
        </p:txBody>
      </p:sp>
      <p:sp>
        <p:nvSpPr>
          <p:cNvPr id="4" name="Text Placeholder 3">
            <a:extLst>
              <a:ext uri="{FF2B5EF4-FFF2-40B4-BE49-F238E27FC236}">
                <a16:creationId xmlns:a16="http://schemas.microsoft.com/office/drawing/2014/main" id="{FA5C8B9D-231B-4A91-85CD-50C3539182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BB045E-D637-4D7A-AAE4-B7FF4A187626}"/>
              </a:ext>
            </a:extLst>
          </p:cNvPr>
          <p:cNvSpPr>
            <a:spLocks noGrp="1"/>
          </p:cNvSpPr>
          <p:nvPr>
            <p:ph type="dt" sz="half" idx="10"/>
          </p:nvPr>
        </p:nvSpPr>
        <p:spPr/>
        <p:txBody>
          <a:bodyPr/>
          <a:lstStyle/>
          <a:p>
            <a:fld id="{D0BDE258-E9A8-4CA4-8FBD-49DD30C4DC84}" type="datetimeFigureOut">
              <a:rPr lang="en-AU" smtClean="0"/>
              <a:t>29/06/2021</a:t>
            </a:fld>
            <a:endParaRPr lang="en-AU" dirty="0"/>
          </a:p>
        </p:txBody>
      </p:sp>
      <p:sp>
        <p:nvSpPr>
          <p:cNvPr id="6" name="Footer Placeholder 5">
            <a:extLst>
              <a:ext uri="{FF2B5EF4-FFF2-40B4-BE49-F238E27FC236}">
                <a16:creationId xmlns:a16="http://schemas.microsoft.com/office/drawing/2014/main" id="{82CCFC6B-7B6C-49EC-B22A-E71137437C83}"/>
              </a:ext>
            </a:extLst>
          </p:cNvPr>
          <p:cNvSpPr>
            <a:spLocks noGrp="1"/>
          </p:cNvSpPr>
          <p:nvPr>
            <p:ph type="ftr" sz="quarter" idx="11"/>
          </p:nvPr>
        </p:nvSpPr>
        <p:spPr/>
        <p:txBody>
          <a:bodyPr/>
          <a:lstStyle/>
          <a:p>
            <a:endParaRPr lang="en-AU" dirty="0"/>
          </a:p>
        </p:txBody>
      </p:sp>
      <p:sp>
        <p:nvSpPr>
          <p:cNvPr id="7" name="Slide Number Placeholder 6">
            <a:extLst>
              <a:ext uri="{FF2B5EF4-FFF2-40B4-BE49-F238E27FC236}">
                <a16:creationId xmlns:a16="http://schemas.microsoft.com/office/drawing/2014/main" id="{3FB28E42-4062-4A41-B665-D35B8F4DB7F9}"/>
              </a:ext>
            </a:extLst>
          </p:cNvPr>
          <p:cNvSpPr>
            <a:spLocks noGrp="1"/>
          </p:cNvSpPr>
          <p:nvPr>
            <p:ph type="sldNum" sz="quarter" idx="12"/>
          </p:nvPr>
        </p:nvSpPr>
        <p:spPr/>
        <p:txBody>
          <a:bodyPr/>
          <a:lstStyle/>
          <a:p>
            <a:fld id="{34B5A955-CB83-4BA0-992D-6A873B783C03}" type="slidenum">
              <a:rPr lang="en-AU" smtClean="0"/>
              <a:t>‹#›</a:t>
            </a:fld>
            <a:endParaRPr lang="en-AU" dirty="0"/>
          </a:p>
        </p:txBody>
      </p:sp>
    </p:spTree>
    <p:extLst>
      <p:ext uri="{BB962C8B-B14F-4D97-AF65-F5344CB8AC3E}">
        <p14:creationId xmlns:p14="http://schemas.microsoft.com/office/powerpoint/2010/main" val="2368257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7EFB03-1038-4A9E-8195-0F25F3A460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E28FC4D8-C21C-41D3-A170-C0AE0F32C4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53AAEC6D-478C-405F-A074-06791065EA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BDE258-E9A8-4CA4-8FBD-49DD30C4DC84}" type="datetimeFigureOut">
              <a:rPr lang="en-AU" smtClean="0"/>
              <a:t>29/06/2021</a:t>
            </a:fld>
            <a:endParaRPr lang="en-AU" dirty="0"/>
          </a:p>
        </p:txBody>
      </p:sp>
      <p:sp>
        <p:nvSpPr>
          <p:cNvPr id="5" name="Footer Placeholder 4">
            <a:extLst>
              <a:ext uri="{FF2B5EF4-FFF2-40B4-BE49-F238E27FC236}">
                <a16:creationId xmlns:a16="http://schemas.microsoft.com/office/drawing/2014/main" id="{640FBBC3-D09B-426B-BAD7-284263A16D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dirty="0"/>
          </a:p>
        </p:txBody>
      </p:sp>
      <p:sp>
        <p:nvSpPr>
          <p:cNvPr id="6" name="Slide Number Placeholder 5">
            <a:extLst>
              <a:ext uri="{FF2B5EF4-FFF2-40B4-BE49-F238E27FC236}">
                <a16:creationId xmlns:a16="http://schemas.microsoft.com/office/drawing/2014/main" id="{FD27DFCE-F60F-459E-BFE5-31943FE5DBF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5A955-CB83-4BA0-992D-6A873B783C03}" type="slidenum">
              <a:rPr lang="en-AU" smtClean="0"/>
              <a:t>‹#›</a:t>
            </a:fld>
            <a:endParaRPr lang="en-AU" dirty="0"/>
          </a:p>
        </p:txBody>
      </p:sp>
    </p:spTree>
    <p:extLst>
      <p:ext uri="{BB962C8B-B14F-4D97-AF65-F5344CB8AC3E}">
        <p14:creationId xmlns:p14="http://schemas.microsoft.com/office/powerpoint/2010/main" val="285468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785652"/>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sz="2400" b="1" dirty="0">
              <a:latin typeface="Gautami" panose="020B0502040204020203" pitchFamily="34" charset="0"/>
              <a:cs typeface="Gautami" panose="020B0502040204020203" pitchFamily="34" charset="0"/>
            </a:endParaRPr>
          </a:p>
          <a:p>
            <a:endParaRPr lang="en-AU" altLang="en-US" dirty="0">
              <a:latin typeface="Calibri" panose="020F0502020204030204" pitchFamily="34" charset="0"/>
            </a:endParaRPr>
          </a:p>
          <a:p>
            <a:r>
              <a:rPr lang="en-AU" altLang="en-US" b="1" dirty="0">
                <a:latin typeface="Gautami" panose="020B0502040204020203" pitchFamily="34" charset="0"/>
                <a:cs typeface="Gautami" panose="020B0502040204020203" pitchFamily="34" charset="0"/>
              </a:rPr>
              <a:t>These ppt slides have been designed to allow you to read the question, think about the responses and then on the next ‘click’ the answer will appear. Keep ‘clicking’ your way through all ten slides. </a:t>
            </a:r>
          </a:p>
          <a:p>
            <a:endParaRPr lang="en-AU" altLang="en-US" b="1" dirty="0">
              <a:latin typeface="Gautami" panose="020B0502040204020203" pitchFamily="34" charset="0"/>
              <a:cs typeface="Gautami" panose="020B0502040204020203" pitchFamily="34" charset="0"/>
            </a:endParaRPr>
          </a:p>
          <a:p>
            <a:pPr algn="ctr"/>
            <a:r>
              <a:rPr lang="en-AU" altLang="en-US" b="1" dirty="0">
                <a:solidFill>
                  <a:srgbClr val="0070C0"/>
                </a:solidFill>
                <a:latin typeface="Gautami" panose="020B0502040204020203" pitchFamily="34" charset="0"/>
                <a:cs typeface="Gautami" panose="020B0502040204020203" pitchFamily="34" charset="0"/>
              </a:rPr>
              <a:t>You should allow a maximum of 1 minute per slide, keep an eye on the timer provided.</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Make sure you focus on the key words in the question and if any visual stimulus material (graphs, tables, etc) are provided, to understand what is being represented before considering the 4 responses provided.</a:t>
            </a: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Tree>
    <p:extLst>
      <p:ext uri="{BB962C8B-B14F-4D97-AF65-F5344CB8AC3E}">
        <p14:creationId xmlns:p14="http://schemas.microsoft.com/office/powerpoint/2010/main" val="385163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785652"/>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9. Consider the fuel usage in the 3 examples below and select the best match:</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Activity A = 100m sprint</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Activity B = 10,000m track event</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Activity C = 200m sprint</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Activity A = Marathon</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C </a:t>
            </a:r>
          </a:p>
        </p:txBody>
      </p:sp>
      <p:pic>
        <p:nvPicPr>
          <p:cNvPr id="4" name="Picture 3">
            <a:extLst>
              <a:ext uri="{FF2B5EF4-FFF2-40B4-BE49-F238E27FC236}">
                <a16:creationId xmlns:a16="http://schemas.microsoft.com/office/drawing/2014/main" id="{8A4B1537-53FD-49DD-9446-52F78953E573}"/>
              </a:ext>
            </a:extLst>
          </p:cNvPr>
          <p:cNvPicPr>
            <a:picLocks noChangeAspect="1"/>
          </p:cNvPicPr>
          <p:nvPr/>
        </p:nvPicPr>
        <p:blipFill>
          <a:blip r:embed="rId3"/>
          <a:stretch>
            <a:fillRect/>
          </a:stretch>
        </p:blipFill>
        <p:spPr>
          <a:xfrm>
            <a:off x="4176818" y="3834882"/>
            <a:ext cx="4573189" cy="2864085"/>
          </a:xfrm>
          <a:prstGeom prst="rect">
            <a:avLst/>
          </a:prstGeom>
        </p:spPr>
      </p:pic>
    </p:spTree>
    <p:extLst>
      <p:ext uri="{BB962C8B-B14F-4D97-AF65-F5344CB8AC3E}">
        <p14:creationId xmlns:p14="http://schemas.microsoft.com/office/powerpoint/2010/main" val="386173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4062651"/>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10. The fitness component that would rely upon the anaerobic glycolysis system the most would be the:</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ATP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PC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Anaerobic glycolysis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a:t>
            </a:r>
            <a:r>
              <a:rPr lang="en-AU" altLang="en-US" dirty="0">
                <a:latin typeface="Gautami" panose="020B0502040204020203" pitchFamily="34" charset="0"/>
                <a:cs typeface="Gautami" panose="020B0502040204020203" pitchFamily="34" charset="0"/>
              </a:rPr>
              <a:t> Aerobic energy system</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C </a:t>
            </a:r>
          </a:p>
        </p:txBody>
      </p:sp>
    </p:spTree>
    <p:extLst>
      <p:ext uri="{BB962C8B-B14F-4D97-AF65-F5344CB8AC3E}">
        <p14:creationId xmlns:p14="http://schemas.microsoft.com/office/powerpoint/2010/main" val="815786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508653"/>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1. The energy system that has the highest capacity is the :</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ATP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ATP-PC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Anaerobic glycolysis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Aerobic energy system</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D </a:t>
            </a:r>
          </a:p>
        </p:txBody>
      </p:sp>
    </p:spTree>
    <p:extLst>
      <p:ext uri="{BB962C8B-B14F-4D97-AF65-F5344CB8AC3E}">
        <p14:creationId xmlns:p14="http://schemas.microsoft.com/office/powerpoint/2010/main" val="2085797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4339650"/>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2. During the marathon, the circled sections of the race represents increased running speed required to keep up with a break-away group at the front of the race. This means there would be increased contribution at these points from the:</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ATP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PC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Anaerobic glycolysis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a:t>
            </a:r>
            <a:r>
              <a:rPr lang="en-AU" altLang="en-US" dirty="0">
                <a:latin typeface="Gautami" panose="020B0502040204020203" pitchFamily="34" charset="0"/>
                <a:cs typeface="Gautami" panose="020B0502040204020203" pitchFamily="34" charset="0"/>
              </a:rPr>
              <a:t> Aerobic energy system</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C </a:t>
            </a:r>
          </a:p>
        </p:txBody>
      </p:sp>
      <p:pic>
        <p:nvPicPr>
          <p:cNvPr id="4" name="Picture 3">
            <a:extLst>
              <a:ext uri="{FF2B5EF4-FFF2-40B4-BE49-F238E27FC236}">
                <a16:creationId xmlns:a16="http://schemas.microsoft.com/office/drawing/2014/main" id="{41E5F359-227B-47FE-8F75-230C2E92DFD7}"/>
              </a:ext>
            </a:extLst>
          </p:cNvPr>
          <p:cNvPicPr>
            <a:picLocks noChangeAspect="1"/>
          </p:cNvPicPr>
          <p:nvPr/>
        </p:nvPicPr>
        <p:blipFill>
          <a:blip r:embed="rId3"/>
          <a:stretch>
            <a:fillRect/>
          </a:stretch>
        </p:blipFill>
        <p:spPr>
          <a:xfrm>
            <a:off x="5070725" y="2547257"/>
            <a:ext cx="4751300" cy="3804752"/>
          </a:xfrm>
          <a:prstGeom prst="rect">
            <a:avLst/>
          </a:prstGeom>
        </p:spPr>
      </p:pic>
    </p:spTree>
    <p:extLst>
      <p:ext uri="{BB962C8B-B14F-4D97-AF65-F5344CB8AC3E}">
        <p14:creationId xmlns:p14="http://schemas.microsoft.com/office/powerpoint/2010/main" val="1912669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785652"/>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3. A person performing the 60-sec maximal push up test will have the greatest amount of ATP produced from the:</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ATP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PC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Anaerobic glycolysis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a:t>
            </a:r>
            <a:r>
              <a:rPr lang="en-AU" altLang="en-US" dirty="0">
                <a:latin typeface="Gautami" panose="020B0502040204020203" pitchFamily="34" charset="0"/>
                <a:cs typeface="Gautami" panose="020B0502040204020203" pitchFamily="34" charset="0"/>
              </a:rPr>
              <a:t> Aerobic energy system</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C </a:t>
            </a:r>
          </a:p>
        </p:txBody>
      </p:sp>
    </p:spTree>
    <p:extLst>
      <p:ext uri="{BB962C8B-B14F-4D97-AF65-F5344CB8AC3E}">
        <p14:creationId xmlns:p14="http://schemas.microsoft.com/office/powerpoint/2010/main" val="230221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508653"/>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4. Carbohydrates are our preferred exercise fuels because they can:</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Produce ATP anaerobically AND aerobically</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Be stored at the muscles AND liver in large amounts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Have a high rate of ATP production if required</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All of the above</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D </a:t>
            </a:r>
          </a:p>
        </p:txBody>
      </p:sp>
    </p:spTree>
    <p:extLst>
      <p:ext uri="{BB962C8B-B14F-4D97-AF65-F5344CB8AC3E}">
        <p14:creationId xmlns:p14="http://schemas.microsoft.com/office/powerpoint/2010/main" val="2329491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785652"/>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5. Considering fuel use for 3 different athletic events (high jump; shot put; &amp; 400m), event “B” is most likely to be:</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High Jump</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Shot Put</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400m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Active recovery from all 3 events</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A </a:t>
            </a:r>
          </a:p>
        </p:txBody>
      </p:sp>
      <p:pic>
        <p:nvPicPr>
          <p:cNvPr id="4" name="Picture 3">
            <a:extLst>
              <a:ext uri="{FF2B5EF4-FFF2-40B4-BE49-F238E27FC236}">
                <a16:creationId xmlns:a16="http://schemas.microsoft.com/office/drawing/2014/main" id="{0EED851B-9C6A-444F-91AF-334BC9BB7F92}"/>
              </a:ext>
            </a:extLst>
          </p:cNvPr>
          <p:cNvPicPr>
            <a:picLocks noChangeAspect="1"/>
          </p:cNvPicPr>
          <p:nvPr/>
        </p:nvPicPr>
        <p:blipFill>
          <a:blip r:embed="rId3"/>
          <a:stretch>
            <a:fillRect/>
          </a:stretch>
        </p:blipFill>
        <p:spPr>
          <a:xfrm>
            <a:off x="4048836" y="4033352"/>
            <a:ext cx="4829175" cy="2619375"/>
          </a:xfrm>
          <a:prstGeom prst="rect">
            <a:avLst/>
          </a:prstGeom>
        </p:spPr>
      </p:pic>
    </p:spTree>
    <p:extLst>
      <p:ext uri="{BB962C8B-B14F-4D97-AF65-F5344CB8AC3E}">
        <p14:creationId xmlns:p14="http://schemas.microsoft.com/office/powerpoint/2010/main" val="4207378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4062651"/>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6. The world record for the 3000m m belongs to </a:t>
            </a:r>
            <a:r>
              <a:rPr lang="en-AU" altLang="en-US" b="1" dirty="0" err="1">
                <a:latin typeface="Gautami" panose="020B0502040204020203" pitchFamily="34" charset="0"/>
                <a:cs typeface="Gautami" panose="020B0502040204020203" pitchFamily="34" charset="0"/>
              </a:rPr>
              <a:t>Junixa</a:t>
            </a:r>
            <a:r>
              <a:rPr lang="en-AU" altLang="en-US" b="1" dirty="0">
                <a:latin typeface="Gautami" panose="020B0502040204020203" pitchFamily="34" charset="0"/>
                <a:cs typeface="Gautami" panose="020B0502040204020203" pitchFamily="34" charset="0"/>
              </a:rPr>
              <a:t> Wang and was set in 1973 with a time of just over 8 minutes. The approximate contribution from the aerobic energy system would be:</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80%</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60%</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40%</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20%</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A </a:t>
            </a:r>
          </a:p>
        </p:txBody>
      </p:sp>
    </p:spTree>
    <p:extLst>
      <p:ext uri="{BB962C8B-B14F-4D97-AF65-F5344CB8AC3E}">
        <p14:creationId xmlns:p14="http://schemas.microsoft.com/office/powerpoint/2010/main" val="3325269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4062651"/>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7. From the 200 – 400 second stage of this activity the energy system providing most of the ATP would be the:</a:t>
            </a:r>
          </a:p>
          <a:p>
            <a:endParaRPr lang="en-AU" altLang="en-US" b="1" dirty="0">
              <a:latin typeface="Gautami" panose="020B0502040204020203" pitchFamily="34" charset="0"/>
              <a:cs typeface="Gautami" panose="020B0502040204020203" pitchFamily="34" charset="0"/>
            </a:endParaRP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ATP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PC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Anaerobic glycolysis energy system</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a:t>
            </a:r>
            <a:r>
              <a:rPr lang="en-AU" altLang="en-US" dirty="0">
                <a:latin typeface="Gautami" panose="020B0502040204020203" pitchFamily="34" charset="0"/>
                <a:cs typeface="Gautami" panose="020B0502040204020203" pitchFamily="34" charset="0"/>
              </a:rPr>
              <a:t> Aerobic energy system</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D </a:t>
            </a:r>
          </a:p>
        </p:txBody>
      </p:sp>
      <p:pic>
        <p:nvPicPr>
          <p:cNvPr id="4" name="Picture 3">
            <a:extLst>
              <a:ext uri="{FF2B5EF4-FFF2-40B4-BE49-F238E27FC236}">
                <a16:creationId xmlns:a16="http://schemas.microsoft.com/office/drawing/2014/main" id="{F85A9D3E-66C6-4D98-9B14-3DC4DAEC998E}"/>
              </a:ext>
            </a:extLst>
          </p:cNvPr>
          <p:cNvPicPr>
            <a:picLocks noChangeAspect="1"/>
          </p:cNvPicPr>
          <p:nvPr/>
        </p:nvPicPr>
        <p:blipFill>
          <a:blip r:embed="rId3"/>
          <a:stretch>
            <a:fillRect/>
          </a:stretch>
        </p:blipFill>
        <p:spPr>
          <a:xfrm>
            <a:off x="3673053" y="3805335"/>
            <a:ext cx="5648325" cy="3048000"/>
          </a:xfrm>
          <a:prstGeom prst="rect">
            <a:avLst/>
          </a:prstGeom>
        </p:spPr>
      </p:pic>
    </p:spTree>
    <p:extLst>
      <p:ext uri="{BB962C8B-B14F-4D97-AF65-F5344CB8AC3E}">
        <p14:creationId xmlns:p14="http://schemas.microsoft.com/office/powerpoint/2010/main" val="197714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837F286E-2C44-44F2-B61B-EA4284CB06BB}"/>
              </a:ext>
            </a:extLst>
          </p:cNvPr>
          <p:cNvPicPr>
            <a:picLocks noChangeAspect="1"/>
          </p:cNvPicPr>
          <p:nvPr/>
        </p:nvPicPr>
        <p:blipFill>
          <a:blip r:embed="rId2"/>
          <a:stretch>
            <a:fillRect/>
          </a:stretch>
        </p:blipFill>
        <p:spPr>
          <a:xfrm>
            <a:off x="8878529" y="0"/>
            <a:ext cx="3313471" cy="6858000"/>
          </a:xfrm>
          <a:prstGeom prst="rect">
            <a:avLst/>
          </a:prstGeom>
        </p:spPr>
      </p:pic>
      <p:sp>
        <p:nvSpPr>
          <p:cNvPr id="6" name="TextBox 5">
            <a:extLst>
              <a:ext uri="{FF2B5EF4-FFF2-40B4-BE49-F238E27FC236}">
                <a16:creationId xmlns:a16="http://schemas.microsoft.com/office/drawing/2014/main" id="{3B49B08E-071D-4CB0-8EB5-C54BD4408022}"/>
              </a:ext>
            </a:extLst>
          </p:cNvPr>
          <p:cNvSpPr txBox="1"/>
          <p:nvPr/>
        </p:nvSpPr>
        <p:spPr>
          <a:xfrm>
            <a:off x="998376" y="858416"/>
            <a:ext cx="7623110" cy="3785652"/>
          </a:xfrm>
          <a:prstGeom prst="rect">
            <a:avLst/>
          </a:prstGeom>
          <a:noFill/>
        </p:spPr>
        <p:txBody>
          <a:bodyPr wrap="square" rtlCol="0">
            <a:spAutoFit/>
          </a:bodyPr>
          <a:lstStyle/>
          <a:p>
            <a:r>
              <a:rPr lang="en-AU" altLang="en-US" sz="2400" b="1" dirty="0">
                <a:solidFill>
                  <a:srgbClr val="0070C0"/>
                </a:solidFill>
                <a:latin typeface="Gautami" panose="020B0502040204020203" pitchFamily="34" charset="0"/>
                <a:cs typeface="Gautami" panose="020B0502040204020203" pitchFamily="34" charset="0"/>
              </a:rPr>
              <a:t>ENERGY SYSTEMS II</a:t>
            </a:r>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8. Steph starts a 20 minute workout on a treadmill and the speed is set at 10 kph. As she increases the speed of the treadmill, her use of:</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A. </a:t>
            </a:r>
            <a:r>
              <a:rPr lang="en-AU" altLang="en-US" dirty="0">
                <a:latin typeface="Gautami" panose="020B0502040204020203" pitchFamily="34" charset="0"/>
                <a:cs typeface="Gautami" panose="020B0502040204020203" pitchFamily="34" charset="0"/>
              </a:rPr>
              <a:t>Carbohydrates and fats will remain the same</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B. </a:t>
            </a:r>
            <a:r>
              <a:rPr lang="en-AU" altLang="en-US" dirty="0">
                <a:latin typeface="Gautami" panose="020B0502040204020203" pitchFamily="34" charset="0"/>
                <a:cs typeface="Gautami" panose="020B0502040204020203" pitchFamily="34" charset="0"/>
              </a:rPr>
              <a:t>Carbohydrates will increase whilst use of fats decreases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C. </a:t>
            </a:r>
            <a:r>
              <a:rPr lang="en-AU" altLang="en-US" dirty="0">
                <a:latin typeface="Gautami" panose="020B0502040204020203" pitchFamily="34" charset="0"/>
                <a:cs typeface="Gautami" panose="020B0502040204020203" pitchFamily="34" charset="0"/>
              </a:rPr>
              <a:t>Fats will increase whilst use of carbohydrates decreases</a:t>
            </a:r>
          </a:p>
          <a:p>
            <a:endParaRPr lang="en-AU" altLang="en-US" b="1" dirty="0">
              <a:latin typeface="Gautami" panose="020B0502040204020203" pitchFamily="34" charset="0"/>
              <a:cs typeface="Gautami" panose="020B0502040204020203" pitchFamily="34" charset="0"/>
            </a:endParaRPr>
          </a:p>
          <a:p>
            <a:r>
              <a:rPr lang="en-AU" altLang="en-US" b="1" dirty="0">
                <a:latin typeface="Gautami" panose="020B0502040204020203" pitchFamily="34" charset="0"/>
                <a:cs typeface="Gautami" panose="020B0502040204020203" pitchFamily="34" charset="0"/>
              </a:rPr>
              <a:t>D. </a:t>
            </a:r>
            <a:r>
              <a:rPr lang="en-AU" altLang="en-US" dirty="0">
                <a:latin typeface="Gautami" panose="020B0502040204020203" pitchFamily="34" charset="0"/>
                <a:cs typeface="Gautami" panose="020B0502040204020203" pitchFamily="34" charset="0"/>
              </a:rPr>
              <a:t>Creatine phosphate will increase whilst carbohydrates decreases</a:t>
            </a:r>
          </a:p>
          <a:p>
            <a:endParaRPr lang="en-AU" altLang="en-US" dirty="0">
              <a:latin typeface="Calibri" panose="020F0502020204030204" pitchFamily="34" charset="0"/>
            </a:endParaRPr>
          </a:p>
          <a:p>
            <a:endParaRPr lang="en-AU" dirty="0"/>
          </a:p>
        </p:txBody>
      </p:sp>
      <p:sp>
        <p:nvSpPr>
          <p:cNvPr id="9" name="Oval 8">
            <a:extLst>
              <a:ext uri="{FF2B5EF4-FFF2-40B4-BE49-F238E27FC236}">
                <a16:creationId xmlns:a16="http://schemas.microsoft.com/office/drawing/2014/main" id="{9C6AC4ED-98D7-4A65-A97B-FB73D0A53DDC}"/>
              </a:ext>
            </a:extLst>
          </p:cNvPr>
          <p:cNvSpPr/>
          <p:nvPr/>
        </p:nvSpPr>
        <p:spPr>
          <a:xfrm>
            <a:off x="9695509" y="55983"/>
            <a:ext cx="1679510" cy="160486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endParaRPr>
          </a:p>
        </p:txBody>
      </p:sp>
      <p:sp>
        <p:nvSpPr>
          <p:cNvPr id="2" name="TextBox 1">
            <a:extLst>
              <a:ext uri="{FF2B5EF4-FFF2-40B4-BE49-F238E27FC236}">
                <a16:creationId xmlns:a16="http://schemas.microsoft.com/office/drawing/2014/main" id="{5A80DA51-7490-440C-B663-5B5A121147A7}"/>
              </a:ext>
            </a:extLst>
          </p:cNvPr>
          <p:cNvSpPr txBox="1"/>
          <p:nvPr/>
        </p:nvSpPr>
        <p:spPr>
          <a:xfrm>
            <a:off x="998376" y="4736401"/>
            <a:ext cx="2537927" cy="369332"/>
          </a:xfrm>
          <a:prstGeom prst="rect">
            <a:avLst/>
          </a:prstGeom>
          <a:noFill/>
        </p:spPr>
        <p:txBody>
          <a:bodyPr wrap="square" rtlCol="0">
            <a:spAutoFit/>
          </a:bodyPr>
          <a:lstStyle/>
          <a:p>
            <a:r>
              <a:rPr lang="en-AU" b="1" dirty="0">
                <a:solidFill>
                  <a:srgbClr val="0070C0"/>
                </a:solidFill>
              </a:rPr>
              <a:t>ANSWER : B</a:t>
            </a:r>
          </a:p>
        </p:txBody>
      </p:sp>
    </p:spTree>
    <p:extLst>
      <p:ext uri="{BB962C8B-B14F-4D97-AF65-F5344CB8AC3E}">
        <p14:creationId xmlns:p14="http://schemas.microsoft.com/office/powerpoint/2010/main" val="2056582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1" presetClass="entr" presetSubtype="1"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animEffect transition="in" filter="wheel(1)">
                                      <p:cBhvr>
                                        <p:cTn id="9" dur="59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1433</TotalTime>
  <Words>658</Words>
  <Application>Microsoft Office PowerPoint</Application>
  <PresentationFormat>Widescreen</PresentationFormat>
  <Paragraphs>119</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Gautami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Malpeli</dc:creator>
  <cp:lastModifiedBy>Robert Malpeli</cp:lastModifiedBy>
  <cp:revision>47</cp:revision>
  <dcterms:created xsi:type="dcterms:W3CDTF">2021-06-11T00:46:38Z</dcterms:created>
  <dcterms:modified xsi:type="dcterms:W3CDTF">2021-06-29T08:41:41Z</dcterms:modified>
</cp:coreProperties>
</file>