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77" r:id="rId6"/>
    <p:sldId id="278" r:id="rId7"/>
    <p:sldId id="279" r:id="rId8"/>
    <p:sldId id="280" r:id="rId9"/>
    <p:sldId id="281" r:id="rId10"/>
    <p:sldId id="282" r:id="rId11"/>
    <p:sldId id="28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6574-087D-40D8-8B50-A83FA633B7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8F1894B9-C149-4A9D-B71F-339D0BDD97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EDF47F5-2F28-4566-A606-1A0C817B5F38}"/>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5" name="Footer Placeholder 4">
            <a:extLst>
              <a:ext uri="{FF2B5EF4-FFF2-40B4-BE49-F238E27FC236}">
                <a16:creationId xmlns:a16="http://schemas.microsoft.com/office/drawing/2014/main" id="{BCF83180-481A-4CE9-B9CD-EACC07D3C29B}"/>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7D68A027-4297-44AF-9052-D3CF346071E2}"/>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852536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734A-2C94-4799-B3F9-AFB0387E0692}"/>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DDBD510-161B-4DA2-B7A1-9DFCDB22B3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62F3937-BE4E-4302-AD98-F7919D6BC7AD}"/>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5" name="Footer Placeholder 4">
            <a:extLst>
              <a:ext uri="{FF2B5EF4-FFF2-40B4-BE49-F238E27FC236}">
                <a16:creationId xmlns:a16="http://schemas.microsoft.com/office/drawing/2014/main" id="{CE491A95-3A34-421C-A674-1D0C81C5FFFA}"/>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A8971ADA-F060-4E94-B241-A48439D0EA25}"/>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420084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0F91EA-81C4-4257-9030-58593A7867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227E37F-4DBE-425C-A751-056D833D3A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E32FB64-83DB-4A05-AFDA-7A38C0D59687}"/>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5" name="Footer Placeholder 4">
            <a:extLst>
              <a:ext uri="{FF2B5EF4-FFF2-40B4-BE49-F238E27FC236}">
                <a16:creationId xmlns:a16="http://schemas.microsoft.com/office/drawing/2014/main" id="{BAB1E991-FFBE-4F9E-998A-BE0E31FE1DA2}"/>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CF4244F9-2B2A-41AF-9206-CBA17144BB06}"/>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3545452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CD3E2-29BD-43BB-AEBE-0067FFC5CAE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60B3A30-BB57-4891-ABE1-7B98262B2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1B04B07-E811-4101-9D04-01E132BE5579}"/>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5" name="Footer Placeholder 4">
            <a:extLst>
              <a:ext uri="{FF2B5EF4-FFF2-40B4-BE49-F238E27FC236}">
                <a16:creationId xmlns:a16="http://schemas.microsoft.com/office/drawing/2014/main" id="{BCA4A802-BC03-4F76-A502-DFB7534A7FAE}"/>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F3B9D2AD-18A0-4DEF-8188-78D43CDD0129}"/>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3672152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BCA6-543D-4CAD-923E-3DAE4F9C54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B641896-A870-4B12-88AE-0B165E4678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A7F14A-9072-4B77-BDDC-7E4C1377C4B2}"/>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5" name="Footer Placeholder 4">
            <a:extLst>
              <a:ext uri="{FF2B5EF4-FFF2-40B4-BE49-F238E27FC236}">
                <a16:creationId xmlns:a16="http://schemas.microsoft.com/office/drawing/2014/main" id="{687FA523-648A-4705-BB1C-705A7F6EA7B1}"/>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3B93320E-D035-463F-8BA3-2070D510C9C7}"/>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1179614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3B4F3-5D64-4664-A65C-F08A7B4BB11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371646B-0A1A-4F1E-BE81-3CB6D7911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287ECB7-E31B-4E6E-A567-AB79A78995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99A4438-04DB-4724-BEF3-E7BA35D0FE1A}"/>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6" name="Footer Placeholder 5">
            <a:extLst>
              <a:ext uri="{FF2B5EF4-FFF2-40B4-BE49-F238E27FC236}">
                <a16:creationId xmlns:a16="http://schemas.microsoft.com/office/drawing/2014/main" id="{693C376F-9854-4142-BE0E-5E9CF06250C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A8EEB5E0-801F-492C-8B11-94CFAF6A459E}"/>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1202784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FE20F-C152-4E4D-88C3-BF4C9E405545}"/>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EE80DCD-1988-496C-B66F-D9480EBE6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51C760-10BC-43F4-B493-7168748A5A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1BEA9C4-2E4C-42ED-A0EA-7F944FA9DC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6D3427-E45E-461E-811E-CD2F025424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9E93B21-A332-43E8-AA3B-894FE4314343}"/>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8" name="Footer Placeholder 7">
            <a:extLst>
              <a:ext uri="{FF2B5EF4-FFF2-40B4-BE49-F238E27FC236}">
                <a16:creationId xmlns:a16="http://schemas.microsoft.com/office/drawing/2014/main" id="{6293AF4D-B3AE-406A-9AE6-CC9DBEF80185}"/>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98A4F92F-C8B7-41D5-80D8-3734EA89751D}"/>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172148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41347-BC56-4E9C-A7D9-8893875CB3E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B0B3621-3193-44FF-81B2-50C2E3E2AB73}"/>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4" name="Footer Placeholder 3">
            <a:extLst>
              <a:ext uri="{FF2B5EF4-FFF2-40B4-BE49-F238E27FC236}">
                <a16:creationId xmlns:a16="http://schemas.microsoft.com/office/drawing/2014/main" id="{3BDF165B-20B0-409C-AFE1-11F92D485960}"/>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92C701DD-985A-4AA0-932A-44C9D45B539E}"/>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324612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A5FC9B-FCBB-4C85-A245-DF65A466931C}"/>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3" name="Footer Placeholder 2">
            <a:extLst>
              <a:ext uri="{FF2B5EF4-FFF2-40B4-BE49-F238E27FC236}">
                <a16:creationId xmlns:a16="http://schemas.microsoft.com/office/drawing/2014/main" id="{8A56264E-5C36-4845-ADAE-80715625F1EF}"/>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B0BDF808-3A81-4EC9-ABE5-85DE235210B3}"/>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2971754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331F-FB17-4B0C-B68D-3B2A9B206E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2F1D0E2-9A6D-4447-8691-B1E34BBD5E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05E29824-073E-4263-A6D1-F520C19FA5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313118-0EE9-4675-8851-FA5B309ABB6F}"/>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6" name="Footer Placeholder 5">
            <a:extLst>
              <a:ext uri="{FF2B5EF4-FFF2-40B4-BE49-F238E27FC236}">
                <a16:creationId xmlns:a16="http://schemas.microsoft.com/office/drawing/2014/main" id="{30F788E4-7706-4B98-96B2-CB07DC192CA2}"/>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52BFD04E-E95E-4C52-9424-65733A1234C8}"/>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756377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DD09-4BEA-42E1-AC38-3D76FB794C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83493FE9-7BBE-4CF2-B70F-B6DEAD8A09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FA5C8B9D-231B-4A91-85CD-50C3539182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BB045E-D637-4D7A-AAE4-B7FF4A187626}"/>
              </a:ext>
            </a:extLst>
          </p:cNvPr>
          <p:cNvSpPr>
            <a:spLocks noGrp="1"/>
          </p:cNvSpPr>
          <p:nvPr>
            <p:ph type="dt" sz="half" idx="10"/>
          </p:nvPr>
        </p:nvSpPr>
        <p:spPr/>
        <p:txBody>
          <a:bodyPr/>
          <a:lstStyle/>
          <a:p>
            <a:fld id="{D0BDE258-E9A8-4CA4-8FBD-49DD30C4DC84}" type="datetimeFigureOut">
              <a:rPr lang="en-AU" smtClean="0"/>
              <a:t>1/08/2021</a:t>
            </a:fld>
            <a:endParaRPr lang="en-AU" dirty="0"/>
          </a:p>
        </p:txBody>
      </p:sp>
      <p:sp>
        <p:nvSpPr>
          <p:cNvPr id="6" name="Footer Placeholder 5">
            <a:extLst>
              <a:ext uri="{FF2B5EF4-FFF2-40B4-BE49-F238E27FC236}">
                <a16:creationId xmlns:a16="http://schemas.microsoft.com/office/drawing/2014/main" id="{82CCFC6B-7B6C-49EC-B22A-E71137437C83}"/>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3FB28E42-4062-4A41-B665-D35B8F4DB7F9}"/>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236825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7EFB03-1038-4A9E-8195-0F25F3A460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28FC4D8-C21C-41D3-A170-C0AE0F32C4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3AAEC6D-478C-405F-A074-06791065EA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DE258-E9A8-4CA4-8FBD-49DD30C4DC84}" type="datetimeFigureOut">
              <a:rPr lang="en-AU" smtClean="0"/>
              <a:t>1/08/2021</a:t>
            </a:fld>
            <a:endParaRPr lang="en-AU" dirty="0"/>
          </a:p>
        </p:txBody>
      </p:sp>
      <p:sp>
        <p:nvSpPr>
          <p:cNvPr id="5" name="Footer Placeholder 4">
            <a:extLst>
              <a:ext uri="{FF2B5EF4-FFF2-40B4-BE49-F238E27FC236}">
                <a16:creationId xmlns:a16="http://schemas.microsoft.com/office/drawing/2014/main" id="{640FBBC3-D09B-426B-BAD7-284263A16D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D27DFCE-F60F-459E-BFE5-31943FE5DB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5A955-CB83-4BA0-992D-6A873B783C03}" type="slidenum">
              <a:rPr lang="en-AU" smtClean="0"/>
              <a:t>‹#›</a:t>
            </a:fld>
            <a:endParaRPr lang="en-AU" dirty="0"/>
          </a:p>
        </p:txBody>
      </p:sp>
    </p:spTree>
    <p:extLst>
      <p:ext uri="{BB962C8B-B14F-4D97-AF65-F5344CB8AC3E}">
        <p14:creationId xmlns:p14="http://schemas.microsoft.com/office/powerpoint/2010/main" val="285468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785652"/>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endParaRPr lang="en-AU" altLang="en-US" dirty="0">
              <a:latin typeface="Calibri" panose="020F0502020204030204" pitchFamily="34" charset="0"/>
            </a:endParaRPr>
          </a:p>
          <a:p>
            <a:r>
              <a:rPr lang="en-AU" altLang="en-US" b="1" dirty="0">
                <a:latin typeface="Gautami" panose="020B0502040204020203" pitchFamily="34" charset="0"/>
                <a:cs typeface="Gautami" panose="020B0502040204020203" pitchFamily="34" charset="0"/>
              </a:rPr>
              <a:t>These ppt slides have been designed to allow you to read the question, think about the responses and then on the next ‘click’ the answer will appear. Keep ‘clicking’ your way through all ten slides. </a:t>
            </a:r>
          </a:p>
          <a:p>
            <a:endParaRPr lang="en-AU" altLang="en-US" b="1" dirty="0">
              <a:latin typeface="Gautami" panose="020B0502040204020203" pitchFamily="34" charset="0"/>
              <a:cs typeface="Gautami" panose="020B0502040204020203" pitchFamily="34" charset="0"/>
            </a:endParaRPr>
          </a:p>
          <a:p>
            <a:pPr algn="ctr"/>
            <a:r>
              <a:rPr lang="en-AU" altLang="en-US" b="1" dirty="0">
                <a:solidFill>
                  <a:srgbClr val="0070C0"/>
                </a:solidFill>
                <a:latin typeface="Gautami" panose="020B0502040204020203" pitchFamily="34" charset="0"/>
                <a:cs typeface="Gautami" panose="020B0502040204020203" pitchFamily="34" charset="0"/>
              </a:rPr>
              <a:t>You should allow a maximum of 1 minute per slide, keep an eye on the timer provided.</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Make sure you focus on the key words in the question and if any visual stimulus material (graphs, tables, etc) are provided, to understand what is being represented before considering the 4 responses provided.</a:t>
            </a: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Tree>
    <p:extLst>
      <p:ext uri="{BB962C8B-B14F-4D97-AF65-F5344CB8AC3E}">
        <p14:creationId xmlns:p14="http://schemas.microsoft.com/office/powerpoint/2010/main" val="38516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755779"/>
            <a:ext cx="7623110" cy="3764107"/>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pPr>
              <a:lnSpc>
                <a:spcPct val="110000"/>
              </a:lnSpc>
            </a:pPr>
            <a:r>
              <a:rPr lang="en-AU" altLang="en-US" b="1" dirty="0">
                <a:latin typeface="Gautami" panose="020B0502040204020203" pitchFamily="34" charset="0"/>
                <a:cs typeface="Gautami" panose="020B0502040204020203" pitchFamily="34" charset="0"/>
              </a:rPr>
              <a:t>9. </a:t>
            </a:r>
            <a:r>
              <a:rPr lang="en-AU" b="1" dirty="0">
                <a:latin typeface="Whitney Office"/>
                <a:cs typeface="Whitney Office"/>
              </a:rPr>
              <a:t>The following is summary of a track athlete’s training, with runs conducted at 80%maxHR. It is an example of:</a:t>
            </a:r>
            <a:endParaRPr lang="en-AU" dirty="0">
              <a:latin typeface="Whitney Office"/>
              <a:cs typeface="Whitney Office"/>
            </a:endParaRPr>
          </a:p>
          <a:p>
            <a:pPr>
              <a:lnSpc>
                <a:spcPct val="110000"/>
              </a:lnSpc>
            </a:pPr>
            <a:endParaRPr lang="en-AU" dirty="0">
              <a:latin typeface="Whitney Office"/>
              <a:cs typeface="Whitney Office"/>
            </a:endParaRPr>
          </a:p>
          <a:p>
            <a:pPr>
              <a:lnSpc>
                <a:spcPct val="110000"/>
              </a:lnSpc>
              <a:spcBef>
                <a:spcPts val="1200"/>
              </a:spcBef>
            </a:pPr>
            <a:r>
              <a:rPr lang="en-AU" b="1" dirty="0">
                <a:latin typeface="Whitney Office"/>
                <a:cs typeface="Whitney Office"/>
              </a:rPr>
              <a:t>A. </a:t>
            </a:r>
            <a:r>
              <a:rPr lang="en-AU" dirty="0">
                <a:latin typeface="Whitney Office"/>
                <a:cs typeface="Whitney Office"/>
              </a:rPr>
              <a:t>Short Interval</a:t>
            </a:r>
          </a:p>
          <a:p>
            <a:pPr>
              <a:lnSpc>
                <a:spcPct val="110000"/>
              </a:lnSpc>
              <a:spcBef>
                <a:spcPts val="1200"/>
              </a:spcBef>
            </a:pPr>
            <a:r>
              <a:rPr lang="en-AU" b="1" dirty="0">
                <a:latin typeface="Whitney Office"/>
                <a:cs typeface="Whitney Office"/>
              </a:rPr>
              <a:t>B. </a:t>
            </a:r>
            <a:r>
              <a:rPr lang="en-AU" dirty="0">
                <a:latin typeface="Whitney Office"/>
                <a:cs typeface="Whitney Office"/>
              </a:rPr>
              <a:t>Intermediate interval</a:t>
            </a:r>
          </a:p>
          <a:p>
            <a:pPr>
              <a:lnSpc>
                <a:spcPct val="110000"/>
              </a:lnSpc>
              <a:spcBef>
                <a:spcPts val="1200"/>
              </a:spcBef>
            </a:pPr>
            <a:r>
              <a:rPr lang="en-AU" b="1" dirty="0">
                <a:latin typeface="Whitney Office"/>
                <a:cs typeface="Whitney Office"/>
              </a:rPr>
              <a:t>C. </a:t>
            </a:r>
            <a:r>
              <a:rPr lang="en-AU" dirty="0">
                <a:latin typeface="Whitney Office"/>
                <a:cs typeface="Whitney Office"/>
              </a:rPr>
              <a:t>Long Interval</a:t>
            </a:r>
          </a:p>
          <a:p>
            <a:pPr>
              <a:lnSpc>
                <a:spcPct val="110000"/>
              </a:lnSpc>
              <a:spcBef>
                <a:spcPts val="1200"/>
              </a:spcBef>
            </a:pPr>
            <a:r>
              <a:rPr lang="en-AU" b="1" dirty="0">
                <a:latin typeface="Whitney Office"/>
                <a:cs typeface="Whitney Office"/>
              </a:rPr>
              <a:t>D. </a:t>
            </a:r>
            <a:r>
              <a:rPr lang="en-AU" dirty="0">
                <a:latin typeface="Whitney Office"/>
                <a:cs typeface="Whitney Office"/>
              </a:rPr>
              <a:t>High Intensity Interval Training.</a:t>
            </a:r>
          </a:p>
          <a:p>
            <a:endParaRPr lang="en-AU" altLang="en-US" b="1" dirty="0">
              <a:latin typeface="Gautami" panose="020B0502040204020203" pitchFamily="34" charset="0"/>
              <a:cs typeface="Gautami" panose="020B0502040204020203" pitchFamily="34" charset="0"/>
            </a:endParaRPr>
          </a:p>
          <a:p>
            <a:endParaRPr lang="en-AU" altLang="en-US" b="1" dirty="0">
              <a:latin typeface="Gautami" panose="020B0502040204020203" pitchFamily="34" charset="0"/>
              <a:cs typeface="Gautami" panose="020B0502040204020203" pitchFamily="34" charset="0"/>
            </a:endParaRPr>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C   </a:t>
            </a:r>
          </a:p>
        </p:txBody>
      </p:sp>
      <p:graphicFrame>
        <p:nvGraphicFramePr>
          <p:cNvPr id="7" name="Table 3">
            <a:extLst>
              <a:ext uri="{FF2B5EF4-FFF2-40B4-BE49-F238E27FC236}">
                <a16:creationId xmlns:a16="http://schemas.microsoft.com/office/drawing/2014/main" id="{0319778B-F10E-442D-A537-53805FCD3D13}"/>
              </a:ext>
            </a:extLst>
          </p:cNvPr>
          <p:cNvGraphicFramePr>
            <a:graphicFrameLocks noGrp="1"/>
          </p:cNvGraphicFramePr>
          <p:nvPr>
            <p:extLst>
              <p:ext uri="{D42A27DB-BD31-4B8C-83A1-F6EECF244321}">
                <p14:modId xmlns:p14="http://schemas.microsoft.com/office/powerpoint/2010/main" val="2995182572"/>
              </p:ext>
            </p:extLst>
          </p:nvPr>
        </p:nvGraphicFramePr>
        <p:xfrm>
          <a:off x="4842588" y="2649894"/>
          <a:ext cx="3907419" cy="3384444"/>
        </p:xfrm>
        <a:graphic>
          <a:graphicData uri="http://schemas.openxmlformats.org/drawingml/2006/table">
            <a:tbl>
              <a:tblPr firstRow="1" bandRow="1">
                <a:tableStyleId>{5C22544A-7EE6-4342-B048-85BDC9FD1C3A}</a:tableStyleId>
              </a:tblPr>
              <a:tblGrid>
                <a:gridCol w="557482">
                  <a:extLst>
                    <a:ext uri="{9D8B030D-6E8A-4147-A177-3AD203B41FA5}">
                      <a16:colId xmlns:a16="http://schemas.microsoft.com/office/drawing/2014/main" val="3939401110"/>
                    </a:ext>
                  </a:extLst>
                </a:gridCol>
                <a:gridCol w="1520181">
                  <a:extLst>
                    <a:ext uri="{9D8B030D-6E8A-4147-A177-3AD203B41FA5}">
                      <a16:colId xmlns:a16="http://schemas.microsoft.com/office/drawing/2014/main" val="2593915097"/>
                    </a:ext>
                  </a:extLst>
                </a:gridCol>
                <a:gridCol w="1829756">
                  <a:extLst>
                    <a:ext uri="{9D8B030D-6E8A-4147-A177-3AD203B41FA5}">
                      <a16:colId xmlns:a16="http://schemas.microsoft.com/office/drawing/2014/main" val="2462183594"/>
                    </a:ext>
                  </a:extLst>
                </a:gridCol>
              </a:tblGrid>
              <a:tr h="483492">
                <a:tc>
                  <a:txBody>
                    <a:bodyPr/>
                    <a:lstStyle/>
                    <a:p>
                      <a:pPr algn="ctr"/>
                      <a:r>
                        <a:rPr lang="en-AU" sz="1600" dirty="0">
                          <a:latin typeface="Whitney Office" panose="02000000000000000000"/>
                        </a:rPr>
                        <a:t>Rep</a:t>
                      </a:r>
                    </a:p>
                  </a:txBody>
                  <a:tcPr/>
                </a:tc>
                <a:tc>
                  <a:txBody>
                    <a:bodyPr/>
                    <a:lstStyle/>
                    <a:p>
                      <a:pPr algn="ctr"/>
                      <a:r>
                        <a:rPr lang="en-AU" sz="1600" dirty="0">
                          <a:latin typeface="Whitney Office" panose="02000000000000000000"/>
                        </a:rPr>
                        <a:t>Work (sec)</a:t>
                      </a:r>
                    </a:p>
                  </a:txBody>
                  <a:tcPr/>
                </a:tc>
                <a:tc>
                  <a:txBody>
                    <a:bodyPr/>
                    <a:lstStyle/>
                    <a:p>
                      <a:pPr algn="ctr"/>
                      <a:r>
                        <a:rPr lang="en-AU" sz="1600" dirty="0">
                          <a:latin typeface="Whitney Office" panose="02000000000000000000"/>
                        </a:rPr>
                        <a:t>Rest (sec)</a:t>
                      </a:r>
                    </a:p>
                  </a:txBody>
                  <a:tcPr/>
                </a:tc>
                <a:extLst>
                  <a:ext uri="{0D108BD9-81ED-4DB2-BD59-A6C34878D82A}">
                    <a16:rowId xmlns:a16="http://schemas.microsoft.com/office/drawing/2014/main" val="2737540105"/>
                  </a:ext>
                </a:extLst>
              </a:tr>
              <a:tr h="483492">
                <a:tc>
                  <a:txBody>
                    <a:bodyPr/>
                    <a:lstStyle/>
                    <a:p>
                      <a:pPr algn="ctr"/>
                      <a:r>
                        <a:rPr lang="en-AU" sz="1600" b="1" dirty="0">
                          <a:latin typeface="Whitney Office" panose="02000000000000000000"/>
                        </a:rPr>
                        <a:t>1</a:t>
                      </a:r>
                    </a:p>
                  </a:txBody>
                  <a:tcPr/>
                </a:tc>
                <a:tc>
                  <a:txBody>
                    <a:bodyPr/>
                    <a:lstStyle/>
                    <a:p>
                      <a:pPr algn="ctr"/>
                      <a:r>
                        <a:rPr lang="en-AU" sz="1600" dirty="0">
                          <a:latin typeface="Whitney Office" panose="02000000000000000000"/>
                        </a:rPr>
                        <a:t>60</a:t>
                      </a:r>
                    </a:p>
                  </a:txBody>
                  <a:tcPr/>
                </a:tc>
                <a:tc>
                  <a:txBody>
                    <a:bodyPr/>
                    <a:lstStyle/>
                    <a:p>
                      <a:pPr algn="ctr"/>
                      <a:r>
                        <a:rPr lang="en-AU" sz="1600" dirty="0">
                          <a:latin typeface="Whitney Office" panose="02000000000000000000"/>
                        </a:rPr>
                        <a:t>30</a:t>
                      </a:r>
                    </a:p>
                  </a:txBody>
                  <a:tcPr/>
                </a:tc>
                <a:extLst>
                  <a:ext uri="{0D108BD9-81ED-4DB2-BD59-A6C34878D82A}">
                    <a16:rowId xmlns:a16="http://schemas.microsoft.com/office/drawing/2014/main" val="2107112198"/>
                  </a:ext>
                </a:extLst>
              </a:tr>
              <a:tr h="483492">
                <a:tc>
                  <a:txBody>
                    <a:bodyPr/>
                    <a:lstStyle/>
                    <a:p>
                      <a:pPr algn="ctr"/>
                      <a:r>
                        <a:rPr lang="en-AU" sz="1600" b="1" dirty="0">
                          <a:latin typeface="Whitney Office" panose="02000000000000000000"/>
                        </a:rPr>
                        <a:t>2</a:t>
                      </a:r>
                    </a:p>
                  </a:txBody>
                  <a:tcPr/>
                </a:tc>
                <a:tc>
                  <a:txBody>
                    <a:bodyPr/>
                    <a:lstStyle/>
                    <a:p>
                      <a:pPr algn="ctr"/>
                      <a:r>
                        <a:rPr lang="en-AU" sz="1600" dirty="0">
                          <a:latin typeface="Whitney Office" panose="02000000000000000000"/>
                        </a:rPr>
                        <a:t>90</a:t>
                      </a:r>
                    </a:p>
                  </a:txBody>
                  <a:tcPr/>
                </a:tc>
                <a:tc>
                  <a:txBody>
                    <a:bodyPr/>
                    <a:lstStyle/>
                    <a:p>
                      <a:pPr algn="ctr"/>
                      <a:r>
                        <a:rPr lang="en-AU" sz="1600" dirty="0">
                          <a:latin typeface="Whitney Office" panose="02000000000000000000"/>
                        </a:rPr>
                        <a:t>40</a:t>
                      </a:r>
                    </a:p>
                  </a:txBody>
                  <a:tcPr/>
                </a:tc>
                <a:extLst>
                  <a:ext uri="{0D108BD9-81ED-4DB2-BD59-A6C34878D82A}">
                    <a16:rowId xmlns:a16="http://schemas.microsoft.com/office/drawing/2014/main" val="206288603"/>
                  </a:ext>
                </a:extLst>
              </a:tr>
              <a:tr h="483492">
                <a:tc>
                  <a:txBody>
                    <a:bodyPr/>
                    <a:lstStyle/>
                    <a:p>
                      <a:pPr algn="ctr"/>
                      <a:r>
                        <a:rPr lang="en-AU" sz="1600" b="1" dirty="0">
                          <a:latin typeface="Whitney Office" panose="02000000000000000000"/>
                        </a:rPr>
                        <a:t>3</a:t>
                      </a:r>
                    </a:p>
                  </a:txBody>
                  <a:tcPr/>
                </a:tc>
                <a:tc>
                  <a:txBody>
                    <a:bodyPr/>
                    <a:lstStyle/>
                    <a:p>
                      <a:pPr algn="ctr"/>
                      <a:r>
                        <a:rPr lang="en-AU" sz="1600" dirty="0">
                          <a:latin typeface="Whitney Office" panose="02000000000000000000"/>
                        </a:rPr>
                        <a:t>120</a:t>
                      </a:r>
                    </a:p>
                  </a:txBody>
                  <a:tcPr/>
                </a:tc>
                <a:tc>
                  <a:txBody>
                    <a:bodyPr/>
                    <a:lstStyle/>
                    <a:p>
                      <a:pPr algn="ctr"/>
                      <a:r>
                        <a:rPr lang="en-AU" sz="1600" dirty="0">
                          <a:latin typeface="Whitney Office" panose="02000000000000000000"/>
                        </a:rPr>
                        <a:t>50</a:t>
                      </a:r>
                    </a:p>
                  </a:txBody>
                  <a:tcPr/>
                </a:tc>
                <a:extLst>
                  <a:ext uri="{0D108BD9-81ED-4DB2-BD59-A6C34878D82A}">
                    <a16:rowId xmlns:a16="http://schemas.microsoft.com/office/drawing/2014/main" val="679056423"/>
                  </a:ext>
                </a:extLst>
              </a:tr>
              <a:tr h="483492">
                <a:tc>
                  <a:txBody>
                    <a:bodyPr/>
                    <a:lstStyle/>
                    <a:p>
                      <a:pPr algn="ctr"/>
                      <a:r>
                        <a:rPr lang="en-AU" sz="1600" b="1" dirty="0">
                          <a:latin typeface="Whitney Office" panose="02000000000000000000"/>
                        </a:rPr>
                        <a:t>4</a:t>
                      </a:r>
                    </a:p>
                  </a:txBody>
                  <a:tcPr/>
                </a:tc>
                <a:tc>
                  <a:txBody>
                    <a:bodyPr/>
                    <a:lstStyle/>
                    <a:p>
                      <a:pPr algn="ctr"/>
                      <a:r>
                        <a:rPr lang="en-AU" sz="1600" dirty="0">
                          <a:latin typeface="Whitney Office" panose="02000000000000000000"/>
                        </a:rPr>
                        <a:t>150</a:t>
                      </a:r>
                    </a:p>
                  </a:txBody>
                  <a:tcPr/>
                </a:tc>
                <a:tc>
                  <a:txBody>
                    <a:bodyPr/>
                    <a:lstStyle/>
                    <a:p>
                      <a:pPr algn="ctr"/>
                      <a:r>
                        <a:rPr lang="en-AU" sz="1600" dirty="0">
                          <a:latin typeface="Whitney Office" panose="02000000000000000000"/>
                        </a:rPr>
                        <a:t>60</a:t>
                      </a:r>
                    </a:p>
                  </a:txBody>
                  <a:tcPr/>
                </a:tc>
                <a:extLst>
                  <a:ext uri="{0D108BD9-81ED-4DB2-BD59-A6C34878D82A}">
                    <a16:rowId xmlns:a16="http://schemas.microsoft.com/office/drawing/2014/main" val="718584075"/>
                  </a:ext>
                </a:extLst>
              </a:tr>
              <a:tr h="483492">
                <a:tc>
                  <a:txBody>
                    <a:bodyPr/>
                    <a:lstStyle/>
                    <a:p>
                      <a:pPr algn="ctr"/>
                      <a:r>
                        <a:rPr lang="en-AU" sz="1600" b="1" dirty="0">
                          <a:latin typeface="Whitney Office" panose="02000000000000000000"/>
                        </a:rPr>
                        <a:t>5</a:t>
                      </a:r>
                    </a:p>
                  </a:txBody>
                  <a:tcPr/>
                </a:tc>
                <a:tc>
                  <a:txBody>
                    <a:bodyPr/>
                    <a:lstStyle/>
                    <a:p>
                      <a:pPr algn="ctr"/>
                      <a:r>
                        <a:rPr lang="en-AU" sz="1600" dirty="0">
                          <a:latin typeface="Whitney Office" panose="02000000000000000000"/>
                        </a:rPr>
                        <a:t>120</a:t>
                      </a:r>
                    </a:p>
                  </a:txBody>
                  <a:tcPr/>
                </a:tc>
                <a:tc>
                  <a:txBody>
                    <a:bodyPr/>
                    <a:lstStyle/>
                    <a:p>
                      <a:pPr algn="ctr"/>
                      <a:r>
                        <a:rPr lang="en-AU" sz="1600" dirty="0">
                          <a:latin typeface="Whitney Office" panose="02000000000000000000"/>
                        </a:rPr>
                        <a:t>50</a:t>
                      </a:r>
                    </a:p>
                  </a:txBody>
                  <a:tcPr/>
                </a:tc>
                <a:extLst>
                  <a:ext uri="{0D108BD9-81ED-4DB2-BD59-A6C34878D82A}">
                    <a16:rowId xmlns:a16="http://schemas.microsoft.com/office/drawing/2014/main" val="3784405624"/>
                  </a:ext>
                </a:extLst>
              </a:tr>
              <a:tr h="483492">
                <a:tc>
                  <a:txBody>
                    <a:bodyPr/>
                    <a:lstStyle/>
                    <a:p>
                      <a:pPr algn="ctr"/>
                      <a:r>
                        <a:rPr lang="en-AU" sz="1600" b="1" dirty="0">
                          <a:latin typeface="Whitney Office" panose="02000000000000000000"/>
                        </a:rPr>
                        <a:t>6</a:t>
                      </a:r>
                    </a:p>
                  </a:txBody>
                  <a:tcPr/>
                </a:tc>
                <a:tc>
                  <a:txBody>
                    <a:bodyPr/>
                    <a:lstStyle/>
                    <a:p>
                      <a:pPr algn="ctr"/>
                      <a:r>
                        <a:rPr lang="en-AU" sz="1600" dirty="0">
                          <a:latin typeface="Whitney Office" panose="02000000000000000000"/>
                        </a:rPr>
                        <a:t>90</a:t>
                      </a:r>
                    </a:p>
                  </a:txBody>
                  <a:tcPr/>
                </a:tc>
                <a:tc>
                  <a:txBody>
                    <a:bodyPr/>
                    <a:lstStyle/>
                    <a:p>
                      <a:pPr algn="ctr"/>
                      <a:r>
                        <a:rPr lang="en-AU" sz="1600" dirty="0">
                          <a:latin typeface="Whitney Office" panose="02000000000000000000"/>
                        </a:rPr>
                        <a:t>40</a:t>
                      </a:r>
                    </a:p>
                  </a:txBody>
                  <a:tcPr/>
                </a:tc>
                <a:extLst>
                  <a:ext uri="{0D108BD9-81ED-4DB2-BD59-A6C34878D82A}">
                    <a16:rowId xmlns:a16="http://schemas.microsoft.com/office/drawing/2014/main" val="1105483513"/>
                  </a:ext>
                </a:extLst>
              </a:tr>
            </a:tbl>
          </a:graphicData>
        </a:graphic>
      </p:graphicFrame>
    </p:spTree>
    <p:extLst>
      <p:ext uri="{BB962C8B-B14F-4D97-AF65-F5344CB8AC3E}">
        <p14:creationId xmlns:p14="http://schemas.microsoft.com/office/powerpoint/2010/main" val="381099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8266922" cy="3444148"/>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10. </a:t>
            </a:r>
            <a:r>
              <a:rPr lang="en-AU" b="1" dirty="0">
                <a:latin typeface="Whitney Office"/>
                <a:cs typeface="Whitney Office"/>
              </a:rPr>
              <a:t>Fartlek training would be highly recommended for athletes who are essentially involved in extended  (40+ mins) sporting competitions where:</a:t>
            </a:r>
          </a:p>
          <a:p>
            <a:pPr>
              <a:lnSpc>
                <a:spcPct val="110000"/>
              </a:lnSpc>
              <a:spcBef>
                <a:spcPts val="1200"/>
              </a:spcBef>
            </a:pPr>
            <a:r>
              <a:rPr lang="en-AU" b="1" dirty="0">
                <a:latin typeface="Whitney Office"/>
                <a:cs typeface="Whitney Office"/>
              </a:rPr>
              <a:t>A. </a:t>
            </a:r>
            <a:r>
              <a:rPr lang="en-AU" dirty="0">
                <a:latin typeface="Whitney Office"/>
                <a:cs typeface="Whitney Office"/>
              </a:rPr>
              <a:t>The aerobic energy system provides most of the energy, but there are times where the intensity exceeds the lactate threshold</a:t>
            </a:r>
          </a:p>
          <a:p>
            <a:pPr>
              <a:lnSpc>
                <a:spcPct val="110000"/>
              </a:lnSpc>
              <a:spcBef>
                <a:spcPts val="1200"/>
              </a:spcBef>
            </a:pPr>
            <a:r>
              <a:rPr lang="en-AU" b="1" dirty="0">
                <a:latin typeface="Whitney Office"/>
                <a:cs typeface="Whitney Office"/>
              </a:rPr>
              <a:t>B. </a:t>
            </a:r>
            <a:r>
              <a:rPr lang="en-AU" dirty="0">
                <a:latin typeface="Whitney Office"/>
                <a:cs typeface="Whitney Office"/>
              </a:rPr>
              <a:t>The athlete has the motivation to complete the whole session above the lactate threshold</a:t>
            </a:r>
          </a:p>
          <a:p>
            <a:pPr>
              <a:lnSpc>
                <a:spcPct val="110000"/>
              </a:lnSpc>
              <a:spcBef>
                <a:spcPts val="1200"/>
              </a:spcBef>
            </a:pPr>
            <a:r>
              <a:rPr lang="en-AU" b="1" dirty="0">
                <a:latin typeface="Whitney Office"/>
                <a:cs typeface="Whitney Office"/>
              </a:rPr>
              <a:t>C. </a:t>
            </a:r>
            <a:r>
              <a:rPr lang="en-AU" dirty="0">
                <a:latin typeface="Whitney Office"/>
                <a:cs typeface="Whitney Office"/>
              </a:rPr>
              <a:t>Periods of work are followed by periods of rest throughout the competition/activity</a:t>
            </a:r>
          </a:p>
          <a:p>
            <a:pPr>
              <a:lnSpc>
                <a:spcPct val="110000"/>
              </a:lnSpc>
              <a:spcBef>
                <a:spcPts val="1200"/>
              </a:spcBef>
            </a:pPr>
            <a:r>
              <a:rPr lang="en-AU" b="1" dirty="0">
                <a:latin typeface="Whitney Office"/>
                <a:cs typeface="Whitney Office"/>
              </a:rPr>
              <a:t>D. </a:t>
            </a:r>
            <a:r>
              <a:rPr lang="en-AU" dirty="0">
                <a:latin typeface="Whitney Office"/>
                <a:cs typeface="Whitney Office"/>
              </a:rPr>
              <a:t>The intensity tends to remain constant and within the aerobic training zone</a:t>
            </a:r>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A  </a:t>
            </a:r>
          </a:p>
        </p:txBody>
      </p:sp>
    </p:spTree>
    <p:extLst>
      <p:ext uri="{BB962C8B-B14F-4D97-AF65-F5344CB8AC3E}">
        <p14:creationId xmlns:p14="http://schemas.microsoft.com/office/powerpoint/2010/main" val="424443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14400" y="398810"/>
            <a:ext cx="7623110" cy="3231654"/>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1. The following program considers a 4-week block for a triathlete. When considering the swimming, the method chosen represents: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Continuous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Fartlek</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Intermediate interval</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Long Interval</a:t>
            </a:r>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D   </a:t>
            </a:r>
          </a:p>
        </p:txBody>
      </p:sp>
      <p:pic>
        <p:nvPicPr>
          <p:cNvPr id="4" name="Picture 3">
            <a:extLst>
              <a:ext uri="{FF2B5EF4-FFF2-40B4-BE49-F238E27FC236}">
                <a16:creationId xmlns:a16="http://schemas.microsoft.com/office/drawing/2014/main" id="{123D924B-17AB-4E39-BA0A-46B3CB149183}"/>
              </a:ext>
            </a:extLst>
          </p:cNvPr>
          <p:cNvPicPr>
            <a:picLocks noChangeAspect="1"/>
          </p:cNvPicPr>
          <p:nvPr/>
        </p:nvPicPr>
        <p:blipFill>
          <a:blip r:embed="rId3"/>
          <a:stretch>
            <a:fillRect/>
          </a:stretch>
        </p:blipFill>
        <p:spPr>
          <a:xfrm>
            <a:off x="3793346" y="3415045"/>
            <a:ext cx="5657850" cy="3381375"/>
          </a:xfrm>
          <a:prstGeom prst="rect">
            <a:avLst/>
          </a:prstGeom>
        </p:spPr>
      </p:pic>
    </p:spTree>
    <p:extLst>
      <p:ext uri="{BB962C8B-B14F-4D97-AF65-F5344CB8AC3E}">
        <p14:creationId xmlns:p14="http://schemas.microsoft.com/office/powerpoint/2010/main" val="208579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844192" y="437021"/>
            <a:ext cx="7623110" cy="3231654"/>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2. When considering the triathlete’s training, progression has been applied during week 5 by:</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Increasing the sets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Increasing the intensity</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Decreasing the rest</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Increasing the frequency</a:t>
            </a:r>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A  </a:t>
            </a:r>
          </a:p>
        </p:txBody>
      </p:sp>
      <p:pic>
        <p:nvPicPr>
          <p:cNvPr id="4" name="Picture 3">
            <a:extLst>
              <a:ext uri="{FF2B5EF4-FFF2-40B4-BE49-F238E27FC236}">
                <a16:creationId xmlns:a16="http://schemas.microsoft.com/office/drawing/2014/main" id="{51A2AC6E-852E-4382-BEAF-D352DC3D4F40}"/>
              </a:ext>
            </a:extLst>
          </p:cNvPr>
          <p:cNvPicPr>
            <a:picLocks noChangeAspect="1"/>
          </p:cNvPicPr>
          <p:nvPr/>
        </p:nvPicPr>
        <p:blipFill>
          <a:blip r:embed="rId3"/>
          <a:stretch>
            <a:fillRect/>
          </a:stretch>
        </p:blipFill>
        <p:spPr>
          <a:xfrm>
            <a:off x="4358757" y="3324516"/>
            <a:ext cx="5657850" cy="3381375"/>
          </a:xfrm>
          <a:prstGeom prst="rect">
            <a:avLst/>
          </a:prstGeom>
        </p:spPr>
      </p:pic>
    </p:spTree>
    <p:extLst>
      <p:ext uri="{BB962C8B-B14F-4D97-AF65-F5344CB8AC3E}">
        <p14:creationId xmlns:p14="http://schemas.microsoft.com/office/powerpoint/2010/main" val="249540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231654"/>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3. The training outline below best represents the following training method:</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Fartlek</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Continuous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H.I.I.T.</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Long Interval</a:t>
            </a:r>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C  </a:t>
            </a:r>
          </a:p>
        </p:txBody>
      </p:sp>
      <p:pic>
        <p:nvPicPr>
          <p:cNvPr id="4" name="Picture 3">
            <a:extLst>
              <a:ext uri="{FF2B5EF4-FFF2-40B4-BE49-F238E27FC236}">
                <a16:creationId xmlns:a16="http://schemas.microsoft.com/office/drawing/2014/main" id="{24D52B55-CAAD-413F-91F5-62B80226563E}"/>
              </a:ext>
            </a:extLst>
          </p:cNvPr>
          <p:cNvPicPr>
            <a:picLocks noChangeAspect="1"/>
          </p:cNvPicPr>
          <p:nvPr/>
        </p:nvPicPr>
        <p:blipFill>
          <a:blip r:embed="rId3"/>
          <a:stretch>
            <a:fillRect/>
          </a:stretch>
        </p:blipFill>
        <p:spPr>
          <a:xfrm>
            <a:off x="4809931" y="4068341"/>
            <a:ext cx="4267200" cy="2266950"/>
          </a:xfrm>
          <a:prstGeom prst="rect">
            <a:avLst/>
          </a:prstGeom>
        </p:spPr>
      </p:pic>
    </p:spTree>
    <p:extLst>
      <p:ext uri="{BB962C8B-B14F-4D97-AF65-F5344CB8AC3E}">
        <p14:creationId xmlns:p14="http://schemas.microsoft.com/office/powerpoint/2010/main" val="60426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2954655"/>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4. The following is NOT a good example of a HIIT workout because the:</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Rest period is too short</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Activities are multimodal</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The intensity of the ‘Bear Walk’ is too low</a:t>
            </a:r>
          </a:p>
          <a:p>
            <a:endParaRPr lang="en-AU" altLang="en-US"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Number of sets is too low (needs to be 20 mins)</a:t>
            </a:r>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B </a:t>
            </a:r>
          </a:p>
        </p:txBody>
      </p:sp>
      <p:pic>
        <p:nvPicPr>
          <p:cNvPr id="8" name="Picture 7">
            <a:extLst>
              <a:ext uri="{FF2B5EF4-FFF2-40B4-BE49-F238E27FC236}">
                <a16:creationId xmlns:a16="http://schemas.microsoft.com/office/drawing/2014/main" id="{7F695C4F-630D-4B93-B644-B6502F124900}"/>
              </a:ext>
            </a:extLst>
          </p:cNvPr>
          <p:cNvPicPr>
            <a:picLocks noChangeAspect="1"/>
          </p:cNvPicPr>
          <p:nvPr/>
        </p:nvPicPr>
        <p:blipFill>
          <a:blip r:embed="rId3"/>
          <a:stretch>
            <a:fillRect/>
          </a:stretch>
        </p:blipFill>
        <p:spPr>
          <a:xfrm>
            <a:off x="6756918" y="1835214"/>
            <a:ext cx="2537927" cy="4465775"/>
          </a:xfrm>
          <a:prstGeom prst="rect">
            <a:avLst/>
          </a:prstGeom>
        </p:spPr>
      </p:pic>
    </p:spTree>
    <p:extLst>
      <p:ext uri="{BB962C8B-B14F-4D97-AF65-F5344CB8AC3E}">
        <p14:creationId xmlns:p14="http://schemas.microsoft.com/office/powerpoint/2010/main" val="348636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816981" y="858415"/>
            <a:ext cx="8360228" cy="3785652"/>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5. Jolanda Neff won the women’s mountain bike event at the Tokyo Olympics in a time of 1:15. 46 by just over 1 minute from her team-mate Sina Frei. They both would most likely undertake the following type of training in an effort to maintain their aerobic power:</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HIIT</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Long Interval</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Continuous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Fartlek</a:t>
            </a:r>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D   </a:t>
            </a:r>
          </a:p>
        </p:txBody>
      </p:sp>
    </p:spTree>
    <p:extLst>
      <p:ext uri="{BB962C8B-B14F-4D97-AF65-F5344CB8AC3E}">
        <p14:creationId xmlns:p14="http://schemas.microsoft.com/office/powerpoint/2010/main" val="1515537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754777" y="630662"/>
            <a:ext cx="8715794" cy="3831818"/>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pPr>
              <a:lnSpc>
                <a:spcPct val="110000"/>
              </a:lnSpc>
            </a:pPr>
            <a:r>
              <a:rPr lang="en-AU" altLang="en-US" b="1" dirty="0">
                <a:latin typeface="Gautami" panose="020B0502040204020203" pitchFamily="34" charset="0"/>
                <a:cs typeface="Gautami" panose="020B0502040204020203" pitchFamily="34" charset="0"/>
              </a:rPr>
              <a:t>6. </a:t>
            </a:r>
            <a:r>
              <a:rPr lang="en-AU" sz="2000" b="1" dirty="0">
                <a:latin typeface="Whitney Office"/>
                <a:cs typeface="Whitney Office"/>
              </a:rPr>
              <a:t>Dynamic stretching is favoured by elite athletes before training and competitions because it</a:t>
            </a:r>
          </a:p>
          <a:p>
            <a:pPr>
              <a:lnSpc>
                <a:spcPct val="110000"/>
              </a:lnSpc>
              <a:spcBef>
                <a:spcPts val="1200"/>
              </a:spcBef>
            </a:pPr>
            <a:r>
              <a:rPr lang="en-AU" b="1" dirty="0">
                <a:latin typeface="Whitney Office"/>
                <a:cs typeface="Whitney Office"/>
              </a:rPr>
              <a:t>A. </a:t>
            </a:r>
            <a:r>
              <a:rPr lang="en-AU" dirty="0">
                <a:latin typeface="Whitney Office"/>
                <a:cs typeface="Whitney Office"/>
              </a:rPr>
              <a:t>has the lowest risk of injury.</a:t>
            </a:r>
          </a:p>
          <a:p>
            <a:pPr>
              <a:lnSpc>
                <a:spcPct val="110000"/>
              </a:lnSpc>
              <a:spcBef>
                <a:spcPts val="1200"/>
              </a:spcBef>
            </a:pPr>
            <a:r>
              <a:rPr lang="en-AU" b="1" dirty="0">
                <a:latin typeface="Whitney Office"/>
                <a:cs typeface="Whitney Office"/>
              </a:rPr>
              <a:t>B. </a:t>
            </a:r>
            <a:r>
              <a:rPr lang="en-AU" dirty="0">
                <a:latin typeface="Whitney Office"/>
                <a:cs typeface="Whitney Office"/>
              </a:rPr>
              <a:t>best prepares the body by using muscles likely to be used in these settings.</a:t>
            </a:r>
          </a:p>
          <a:p>
            <a:pPr>
              <a:lnSpc>
                <a:spcPct val="110000"/>
              </a:lnSpc>
              <a:spcBef>
                <a:spcPts val="1200"/>
              </a:spcBef>
            </a:pPr>
            <a:r>
              <a:rPr lang="en-AU" b="1" dirty="0">
                <a:latin typeface="Whitney Office"/>
                <a:cs typeface="Whitney Office"/>
              </a:rPr>
              <a:t>C. </a:t>
            </a:r>
            <a:r>
              <a:rPr lang="en-AU" dirty="0">
                <a:latin typeface="Whitney Office"/>
                <a:cs typeface="Whitney Office"/>
              </a:rPr>
              <a:t>co-ordinates the cardiorespiratory and muscular systems.</a:t>
            </a:r>
          </a:p>
          <a:p>
            <a:pPr>
              <a:lnSpc>
                <a:spcPct val="110000"/>
              </a:lnSpc>
              <a:spcBef>
                <a:spcPts val="1200"/>
              </a:spcBef>
            </a:pPr>
            <a:r>
              <a:rPr lang="en-AU" b="1" dirty="0">
                <a:latin typeface="Whitney Office"/>
                <a:cs typeface="Whitney Office"/>
              </a:rPr>
              <a:t>D. </a:t>
            </a:r>
            <a:r>
              <a:rPr lang="en-AU" dirty="0">
                <a:latin typeface="Whitney Office"/>
                <a:cs typeface="Whitney Office"/>
              </a:rPr>
              <a:t>allows the neuromuscular systems to take joints through their fullest range of motion whilst simulating game movements.</a:t>
            </a:r>
          </a:p>
          <a:p>
            <a:endParaRPr lang="en-AU" altLang="en-US" b="1" dirty="0">
              <a:latin typeface="Gautami" panose="020B0502040204020203" pitchFamily="34" charset="0"/>
              <a:cs typeface="Gautami" panose="020B0502040204020203" pitchFamily="34" charset="0"/>
            </a:endParaRPr>
          </a:p>
          <a:p>
            <a:endParaRPr lang="en-AU" altLang="en-US" b="1" dirty="0">
              <a:latin typeface="Gautami" panose="020B0502040204020203" pitchFamily="34" charset="0"/>
              <a:cs typeface="Gautami" panose="020B0502040204020203" pitchFamily="34" charset="0"/>
            </a:endParaRPr>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D   </a:t>
            </a:r>
          </a:p>
        </p:txBody>
      </p:sp>
    </p:spTree>
    <p:extLst>
      <p:ext uri="{BB962C8B-B14F-4D97-AF65-F5344CB8AC3E}">
        <p14:creationId xmlns:p14="http://schemas.microsoft.com/office/powerpoint/2010/main" val="511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FC22DA-56A2-40F6-9D89-3B7BFE654AC3}"/>
              </a:ext>
            </a:extLst>
          </p:cNvPr>
          <p:cNvPicPr>
            <a:picLocks noChangeAspect="1"/>
          </p:cNvPicPr>
          <p:nvPr/>
        </p:nvPicPr>
        <p:blipFill>
          <a:blip r:embed="rId2"/>
          <a:stretch>
            <a:fillRect/>
          </a:stretch>
        </p:blipFill>
        <p:spPr>
          <a:xfrm>
            <a:off x="2580334" y="3860125"/>
            <a:ext cx="7115175" cy="2521613"/>
          </a:xfrm>
          <a:prstGeom prst="rect">
            <a:avLst/>
          </a:prstGeom>
        </p:spPr>
      </p:pic>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3"/>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33062" y="351472"/>
            <a:ext cx="7623110" cy="3508653"/>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7. The resistance training program provided has 2 exercises that have an (*) applied to them. It is likely the fitness component being targeted by these two exercises is: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Muscular hyperbolism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Muscular strength</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Muscular power</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Muscular endurance</a:t>
            </a:r>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C   </a:t>
            </a:r>
          </a:p>
        </p:txBody>
      </p:sp>
    </p:spTree>
    <p:extLst>
      <p:ext uri="{BB962C8B-B14F-4D97-AF65-F5344CB8AC3E}">
        <p14:creationId xmlns:p14="http://schemas.microsoft.com/office/powerpoint/2010/main" val="33501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259354"/>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TRAINING METHODS</a:t>
            </a:r>
            <a:endParaRPr lang="en-AU" altLang="en-US" sz="2400"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8. </a:t>
            </a:r>
            <a:r>
              <a:rPr lang="en-AU" b="1" dirty="0">
                <a:latin typeface="Whitney Office"/>
                <a:cs typeface="Whitney Office"/>
              </a:rPr>
              <a:t>The following circuit would be most likely used for the following sport?</a:t>
            </a:r>
          </a:p>
          <a:p>
            <a:endParaRPr lang="en-AU" altLang="en-US" b="1" dirty="0">
              <a:latin typeface="Gautami" panose="020B0502040204020203" pitchFamily="34" charset="0"/>
              <a:cs typeface="Gautami" panose="020B0502040204020203" pitchFamily="34" charset="0"/>
            </a:endParaRP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Basketball</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Hockey</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Badminton</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Water Polo</a:t>
            </a:r>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C </a:t>
            </a:r>
          </a:p>
        </p:txBody>
      </p:sp>
      <p:graphicFrame>
        <p:nvGraphicFramePr>
          <p:cNvPr id="8" name="Table 7">
            <a:extLst>
              <a:ext uri="{FF2B5EF4-FFF2-40B4-BE49-F238E27FC236}">
                <a16:creationId xmlns:a16="http://schemas.microsoft.com/office/drawing/2014/main" id="{A437E8FF-2149-49B5-94AD-F884638B336B}"/>
              </a:ext>
            </a:extLst>
          </p:cNvPr>
          <p:cNvGraphicFramePr>
            <a:graphicFrameLocks noGrp="1"/>
          </p:cNvGraphicFramePr>
          <p:nvPr>
            <p:extLst>
              <p:ext uri="{D42A27DB-BD31-4B8C-83A1-F6EECF244321}">
                <p14:modId xmlns:p14="http://schemas.microsoft.com/office/powerpoint/2010/main" val="1464824652"/>
              </p:ext>
            </p:extLst>
          </p:nvPr>
        </p:nvGraphicFramePr>
        <p:xfrm>
          <a:off x="3126307" y="2911151"/>
          <a:ext cx="5939386" cy="3440921"/>
        </p:xfrm>
        <a:graphic>
          <a:graphicData uri="http://schemas.openxmlformats.org/drawingml/2006/table">
            <a:tbl>
              <a:tblPr firstRow="1" bandRow="1">
                <a:tableStyleId>{5C22544A-7EE6-4342-B048-85BDC9FD1C3A}</a:tableStyleId>
              </a:tblPr>
              <a:tblGrid>
                <a:gridCol w="3296212">
                  <a:extLst>
                    <a:ext uri="{9D8B030D-6E8A-4147-A177-3AD203B41FA5}">
                      <a16:colId xmlns:a16="http://schemas.microsoft.com/office/drawing/2014/main" val="2564478939"/>
                    </a:ext>
                  </a:extLst>
                </a:gridCol>
                <a:gridCol w="2643174">
                  <a:extLst>
                    <a:ext uri="{9D8B030D-6E8A-4147-A177-3AD203B41FA5}">
                      <a16:colId xmlns:a16="http://schemas.microsoft.com/office/drawing/2014/main" val="379796866"/>
                    </a:ext>
                  </a:extLst>
                </a:gridCol>
              </a:tblGrid>
              <a:tr h="470388">
                <a:tc>
                  <a:txBody>
                    <a:bodyPr/>
                    <a:lstStyle/>
                    <a:p>
                      <a:pPr algn="ctr"/>
                      <a:r>
                        <a:rPr lang="en-AU" sz="1600" dirty="0">
                          <a:latin typeface="Whitney Office" panose="02000000000000000000"/>
                        </a:rPr>
                        <a:t>Exercise Station</a:t>
                      </a:r>
                    </a:p>
                  </a:txBody>
                  <a:tcPr/>
                </a:tc>
                <a:tc>
                  <a:txBody>
                    <a:bodyPr/>
                    <a:lstStyle/>
                    <a:p>
                      <a:pPr algn="ctr"/>
                      <a:r>
                        <a:rPr lang="en-AU" sz="1600" dirty="0">
                          <a:latin typeface="Whitney Office" panose="02000000000000000000"/>
                        </a:rPr>
                        <a:t> 45 sec work : 45 sec rest</a:t>
                      </a:r>
                    </a:p>
                  </a:txBody>
                  <a:tcPr/>
                </a:tc>
                <a:extLst>
                  <a:ext uri="{0D108BD9-81ED-4DB2-BD59-A6C34878D82A}">
                    <a16:rowId xmlns:a16="http://schemas.microsoft.com/office/drawing/2014/main" val="2920135572"/>
                  </a:ext>
                </a:extLst>
              </a:tr>
              <a:tr h="470388">
                <a:tc>
                  <a:txBody>
                    <a:bodyPr/>
                    <a:lstStyle/>
                    <a:p>
                      <a:r>
                        <a:rPr lang="en-AU" sz="1600" b="1" dirty="0">
                          <a:latin typeface="Whitney Office" panose="02000000000000000000"/>
                        </a:rPr>
                        <a:t>1. Modified pull-ups</a:t>
                      </a:r>
                    </a:p>
                  </a:txBody>
                  <a:tcPr/>
                </a:tc>
                <a:tc rowSpan="6">
                  <a:txBody>
                    <a:bodyPr/>
                    <a:lstStyle/>
                    <a:p>
                      <a:pPr algn="l"/>
                      <a:r>
                        <a:rPr lang="en-AU" sz="1600" b="1" dirty="0">
                          <a:latin typeface="Whitney Office" panose="02000000000000000000"/>
                        </a:rPr>
                        <a:t>Comments:</a:t>
                      </a:r>
                    </a:p>
                    <a:p>
                      <a:pPr algn="l"/>
                      <a:endParaRPr lang="en-AU" sz="1600" b="1" dirty="0">
                        <a:latin typeface="Whitney Office" panose="02000000000000000000"/>
                      </a:endParaRPr>
                    </a:p>
                    <a:p>
                      <a:pPr marL="171450" indent="-171450" algn="l">
                        <a:buClr>
                          <a:srgbClr val="0070C0"/>
                        </a:buClr>
                        <a:buFont typeface="Arial" panose="020B0604020202020204" pitchFamily="34" charset="0"/>
                        <a:buChar char="•"/>
                      </a:pPr>
                      <a:r>
                        <a:rPr lang="en-AU" sz="1600" b="1" dirty="0">
                          <a:latin typeface="Whitney Office" panose="02000000000000000000"/>
                        </a:rPr>
                        <a:t>RPE :  9</a:t>
                      </a:r>
                    </a:p>
                    <a:p>
                      <a:pPr marL="171450" indent="-171450" algn="l">
                        <a:buClr>
                          <a:srgbClr val="0070C0"/>
                        </a:buClr>
                        <a:buFont typeface="Arial" panose="020B0604020202020204" pitchFamily="34" charset="0"/>
                        <a:buChar char="•"/>
                      </a:pPr>
                      <a:r>
                        <a:rPr lang="en-AU" sz="1600" b="1" dirty="0">
                          <a:latin typeface="Whitney Office" panose="02000000000000000000"/>
                        </a:rPr>
                        <a:t>5 min break between sets</a:t>
                      </a:r>
                    </a:p>
                    <a:p>
                      <a:pPr marL="171450" indent="-171450" algn="l">
                        <a:buClr>
                          <a:srgbClr val="0070C0"/>
                        </a:buClr>
                        <a:buFont typeface="Arial" panose="020B0604020202020204" pitchFamily="34" charset="0"/>
                        <a:buChar char="•"/>
                      </a:pPr>
                      <a:r>
                        <a:rPr lang="en-AU" sz="1600" b="1" dirty="0">
                          <a:latin typeface="Whitney Office" panose="02000000000000000000"/>
                        </a:rPr>
                        <a:t>3 sets</a:t>
                      </a:r>
                    </a:p>
                    <a:p>
                      <a:pPr marL="0" indent="0" algn="l">
                        <a:buClr>
                          <a:srgbClr val="0070C0"/>
                        </a:buClr>
                        <a:buFont typeface="Arial" panose="020B0604020202020204" pitchFamily="34" charset="0"/>
                        <a:buNone/>
                      </a:pPr>
                      <a:endParaRPr lang="en-AU" sz="1600" b="1" dirty="0">
                        <a:latin typeface="Whitney Office" panose="02000000000000000000"/>
                      </a:endParaRPr>
                    </a:p>
                  </a:txBody>
                  <a:tcPr/>
                </a:tc>
                <a:extLst>
                  <a:ext uri="{0D108BD9-81ED-4DB2-BD59-A6C34878D82A}">
                    <a16:rowId xmlns:a16="http://schemas.microsoft.com/office/drawing/2014/main" val="3644312574"/>
                  </a:ext>
                </a:extLst>
              </a:tr>
              <a:tr h="470388">
                <a:tc>
                  <a:txBody>
                    <a:bodyPr/>
                    <a:lstStyle/>
                    <a:p>
                      <a:r>
                        <a:rPr lang="en-AU" sz="1600" b="1" dirty="0">
                          <a:latin typeface="Whitney Office" panose="02000000000000000000"/>
                        </a:rPr>
                        <a:t>2. 5m sprints (walk back &amp;  repeat)</a:t>
                      </a:r>
                    </a:p>
                  </a:txBody>
                  <a:tcPr/>
                </a:tc>
                <a:tc vMerge="1">
                  <a:txBody>
                    <a:bodyPr/>
                    <a:lstStyle/>
                    <a:p>
                      <a:pPr algn="ctr"/>
                      <a:endParaRPr lang="en-AU" sz="1400" dirty="0">
                        <a:latin typeface="Whitney Office" panose="02000000000000000000"/>
                      </a:endParaRPr>
                    </a:p>
                  </a:txBody>
                  <a:tcPr/>
                </a:tc>
                <a:extLst>
                  <a:ext uri="{0D108BD9-81ED-4DB2-BD59-A6C34878D82A}">
                    <a16:rowId xmlns:a16="http://schemas.microsoft.com/office/drawing/2014/main" val="3195759279"/>
                  </a:ext>
                </a:extLst>
              </a:tr>
              <a:tr h="470388">
                <a:tc>
                  <a:txBody>
                    <a:bodyPr/>
                    <a:lstStyle/>
                    <a:p>
                      <a:r>
                        <a:rPr lang="en-AU" sz="1600" b="1" dirty="0">
                          <a:latin typeface="Whitney Office" panose="02000000000000000000"/>
                        </a:rPr>
                        <a:t>3. Medicine ball floor slams</a:t>
                      </a:r>
                    </a:p>
                  </a:txBody>
                  <a:tcPr/>
                </a:tc>
                <a:tc vMerge="1">
                  <a:txBody>
                    <a:bodyPr/>
                    <a:lstStyle/>
                    <a:p>
                      <a:pPr algn="ctr"/>
                      <a:endParaRPr lang="en-AU" sz="1400" dirty="0">
                        <a:latin typeface="Whitney Office" panose="02000000000000000000"/>
                      </a:endParaRPr>
                    </a:p>
                  </a:txBody>
                  <a:tcPr/>
                </a:tc>
                <a:extLst>
                  <a:ext uri="{0D108BD9-81ED-4DB2-BD59-A6C34878D82A}">
                    <a16:rowId xmlns:a16="http://schemas.microsoft.com/office/drawing/2014/main" val="3596209631"/>
                  </a:ext>
                </a:extLst>
              </a:tr>
              <a:tr h="470388">
                <a:tc>
                  <a:txBody>
                    <a:bodyPr/>
                    <a:lstStyle/>
                    <a:p>
                      <a:r>
                        <a:rPr lang="en-AU" sz="1600" b="1" dirty="0">
                          <a:latin typeface="Whitney Office" panose="02000000000000000000"/>
                        </a:rPr>
                        <a:t>4. 3m side-shuffle between 2 cones</a:t>
                      </a:r>
                    </a:p>
                  </a:txBody>
                  <a:tcPr/>
                </a:tc>
                <a:tc vMerge="1">
                  <a:txBody>
                    <a:bodyPr/>
                    <a:lstStyle/>
                    <a:p>
                      <a:pPr algn="ctr"/>
                      <a:endParaRPr lang="en-AU" sz="1400" dirty="0">
                        <a:latin typeface="Whitney Office" panose="02000000000000000000"/>
                      </a:endParaRPr>
                    </a:p>
                  </a:txBody>
                  <a:tcPr/>
                </a:tc>
                <a:extLst>
                  <a:ext uri="{0D108BD9-81ED-4DB2-BD59-A6C34878D82A}">
                    <a16:rowId xmlns:a16="http://schemas.microsoft.com/office/drawing/2014/main" val="3768984714"/>
                  </a:ext>
                </a:extLst>
              </a:tr>
              <a:tr h="618593">
                <a:tc>
                  <a:txBody>
                    <a:bodyPr/>
                    <a:lstStyle/>
                    <a:p>
                      <a:r>
                        <a:rPr lang="en-AU" sz="1600" b="1" dirty="0">
                          <a:latin typeface="Whitney Office" panose="02000000000000000000"/>
                        </a:rPr>
                        <a:t>5. Single arm 10 overhead tennis ball throws against wall</a:t>
                      </a:r>
                    </a:p>
                  </a:txBody>
                  <a:tcPr/>
                </a:tc>
                <a:tc vMerge="1">
                  <a:txBody>
                    <a:bodyPr/>
                    <a:lstStyle/>
                    <a:p>
                      <a:pPr algn="ctr"/>
                      <a:endParaRPr lang="en-AU" sz="1400" dirty="0">
                        <a:latin typeface="Whitney Office" panose="02000000000000000000"/>
                      </a:endParaRPr>
                    </a:p>
                  </a:txBody>
                  <a:tcPr/>
                </a:tc>
                <a:extLst>
                  <a:ext uri="{0D108BD9-81ED-4DB2-BD59-A6C34878D82A}">
                    <a16:rowId xmlns:a16="http://schemas.microsoft.com/office/drawing/2014/main" val="3115808223"/>
                  </a:ext>
                </a:extLst>
              </a:tr>
              <a:tr h="470388">
                <a:tc>
                  <a:txBody>
                    <a:bodyPr/>
                    <a:lstStyle/>
                    <a:p>
                      <a:r>
                        <a:rPr lang="en-AU" sz="1600" b="1" dirty="0">
                          <a:latin typeface="Whitney Office" panose="02000000000000000000"/>
                        </a:rPr>
                        <a:t>6. Single leg step ups</a:t>
                      </a:r>
                    </a:p>
                  </a:txBody>
                  <a:tcPr/>
                </a:tc>
                <a:tc vMerge="1">
                  <a:txBody>
                    <a:bodyPr/>
                    <a:lstStyle/>
                    <a:p>
                      <a:pPr algn="ctr"/>
                      <a:endParaRPr lang="en-AU" sz="1400" dirty="0">
                        <a:latin typeface="Whitney Office" panose="02000000000000000000"/>
                      </a:endParaRPr>
                    </a:p>
                  </a:txBody>
                  <a:tcPr/>
                </a:tc>
                <a:extLst>
                  <a:ext uri="{0D108BD9-81ED-4DB2-BD59-A6C34878D82A}">
                    <a16:rowId xmlns:a16="http://schemas.microsoft.com/office/drawing/2014/main" val="1542175332"/>
                  </a:ext>
                </a:extLst>
              </a:tr>
            </a:tbl>
          </a:graphicData>
        </a:graphic>
      </p:graphicFrame>
    </p:spTree>
    <p:extLst>
      <p:ext uri="{BB962C8B-B14F-4D97-AF65-F5344CB8AC3E}">
        <p14:creationId xmlns:p14="http://schemas.microsoft.com/office/powerpoint/2010/main" val="2161419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8148</TotalTime>
  <Words>759</Words>
  <Application>Microsoft Office PowerPoint</Application>
  <PresentationFormat>Widescreen</PresentationFormat>
  <Paragraphs>141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Gautami</vt:lpstr>
      <vt:lpstr>Whitney Office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Malpeli</dc:creator>
  <cp:lastModifiedBy>Robert Malpeli</cp:lastModifiedBy>
  <cp:revision>88</cp:revision>
  <dcterms:created xsi:type="dcterms:W3CDTF">2021-06-11T00:46:38Z</dcterms:created>
  <dcterms:modified xsi:type="dcterms:W3CDTF">2021-08-01T00:31:21Z</dcterms:modified>
</cp:coreProperties>
</file>