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755779"/>
            <a:ext cx="7623110" cy="3764107"/>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pPr>
              <a:lnSpc>
                <a:spcPct val="110000"/>
              </a:lnSpc>
            </a:pPr>
            <a:r>
              <a:rPr lang="en-AU" altLang="en-US" b="1" dirty="0">
                <a:latin typeface="Gautami" panose="020B0502040204020203" pitchFamily="34" charset="0"/>
                <a:cs typeface="Gautami" panose="020B0502040204020203" pitchFamily="34" charset="0"/>
              </a:rPr>
              <a:t>9. </a:t>
            </a:r>
            <a:r>
              <a:rPr lang="en-AU" b="1" dirty="0">
                <a:latin typeface="Whitney Office"/>
                <a:cs typeface="Whitney Office"/>
              </a:rPr>
              <a:t>The following is summary of a track athlete’s training, with runs conducted at 80%maxHR. It is an example of:</a:t>
            </a:r>
            <a:endParaRPr lang="en-AU" dirty="0">
              <a:latin typeface="Whitney Office"/>
              <a:cs typeface="Whitney Office"/>
            </a:endParaRPr>
          </a:p>
          <a:p>
            <a:pPr>
              <a:lnSpc>
                <a:spcPct val="110000"/>
              </a:lnSpc>
            </a:pPr>
            <a:endParaRPr lang="en-AU" dirty="0">
              <a:latin typeface="Whitney Office"/>
              <a:cs typeface="Whitney Office"/>
            </a:endParaRPr>
          </a:p>
          <a:p>
            <a:pPr>
              <a:lnSpc>
                <a:spcPct val="110000"/>
              </a:lnSpc>
              <a:spcBef>
                <a:spcPts val="1200"/>
              </a:spcBef>
            </a:pPr>
            <a:r>
              <a:rPr lang="en-AU" b="1" dirty="0">
                <a:latin typeface="Whitney Office"/>
                <a:cs typeface="Whitney Office"/>
              </a:rPr>
              <a:t>A. </a:t>
            </a:r>
            <a:r>
              <a:rPr lang="en-AU" dirty="0">
                <a:latin typeface="Whitney Office"/>
                <a:cs typeface="Whitney Office"/>
              </a:rPr>
              <a:t>Short Interval</a:t>
            </a:r>
          </a:p>
          <a:p>
            <a:pPr>
              <a:lnSpc>
                <a:spcPct val="110000"/>
              </a:lnSpc>
              <a:spcBef>
                <a:spcPts val="1200"/>
              </a:spcBef>
            </a:pPr>
            <a:r>
              <a:rPr lang="en-AU" b="1" dirty="0">
                <a:latin typeface="Whitney Office"/>
                <a:cs typeface="Whitney Office"/>
              </a:rPr>
              <a:t>B. </a:t>
            </a:r>
            <a:r>
              <a:rPr lang="en-AU" dirty="0">
                <a:latin typeface="Whitney Office"/>
                <a:cs typeface="Whitney Office"/>
              </a:rPr>
              <a:t>Intermediate interval</a:t>
            </a:r>
          </a:p>
          <a:p>
            <a:pPr>
              <a:lnSpc>
                <a:spcPct val="110000"/>
              </a:lnSpc>
              <a:spcBef>
                <a:spcPts val="1200"/>
              </a:spcBef>
            </a:pPr>
            <a:r>
              <a:rPr lang="en-AU" b="1" dirty="0">
                <a:latin typeface="Whitney Office"/>
                <a:cs typeface="Whitney Office"/>
              </a:rPr>
              <a:t>C. </a:t>
            </a:r>
            <a:r>
              <a:rPr lang="en-AU" dirty="0">
                <a:latin typeface="Whitney Office"/>
                <a:cs typeface="Whitney Office"/>
              </a:rPr>
              <a:t>Long Interval</a:t>
            </a:r>
          </a:p>
          <a:p>
            <a:pPr>
              <a:lnSpc>
                <a:spcPct val="110000"/>
              </a:lnSpc>
              <a:spcBef>
                <a:spcPts val="1200"/>
              </a:spcBef>
            </a:pPr>
            <a:r>
              <a:rPr lang="en-AU" b="1" dirty="0">
                <a:latin typeface="Whitney Office"/>
                <a:cs typeface="Whitney Office"/>
              </a:rPr>
              <a:t>D. </a:t>
            </a:r>
            <a:r>
              <a:rPr lang="en-AU" dirty="0">
                <a:latin typeface="Whitney Office"/>
                <a:cs typeface="Whitney Office"/>
              </a:rPr>
              <a:t>High Intensity Interval Training.</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graphicFrame>
        <p:nvGraphicFramePr>
          <p:cNvPr id="7" name="Table 3">
            <a:extLst>
              <a:ext uri="{FF2B5EF4-FFF2-40B4-BE49-F238E27FC236}">
                <a16:creationId xmlns:a16="http://schemas.microsoft.com/office/drawing/2014/main" id="{0319778B-F10E-442D-A537-53805FCD3D13}"/>
              </a:ext>
            </a:extLst>
          </p:cNvPr>
          <p:cNvGraphicFramePr>
            <a:graphicFrameLocks noGrp="1"/>
          </p:cNvGraphicFramePr>
          <p:nvPr>
            <p:extLst>
              <p:ext uri="{D42A27DB-BD31-4B8C-83A1-F6EECF244321}">
                <p14:modId xmlns:p14="http://schemas.microsoft.com/office/powerpoint/2010/main" val="2995182572"/>
              </p:ext>
            </p:extLst>
          </p:nvPr>
        </p:nvGraphicFramePr>
        <p:xfrm>
          <a:off x="4842588" y="2649894"/>
          <a:ext cx="3907419" cy="3384444"/>
        </p:xfrm>
        <a:graphic>
          <a:graphicData uri="http://schemas.openxmlformats.org/drawingml/2006/table">
            <a:tbl>
              <a:tblPr firstRow="1" bandRow="1">
                <a:tableStyleId>{5C22544A-7EE6-4342-B048-85BDC9FD1C3A}</a:tableStyleId>
              </a:tblPr>
              <a:tblGrid>
                <a:gridCol w="557482">
                  <a:extLst>
                    <a:ext uri="{9D8B030D-6E8A-4147-A177-3AD203B41FA5}">
                      <a16:colId xmlns:a16="http://schemas.microsoft.com/office/drawing/2014/main" val="3939401110"/>
                    </a:ext>
                  </a:extLst>
                </a:gridCol>
                <a:gridCol w="1520181">
                  <a:extLst>
                    <a:ext uri="{9D8B030D-6E8A-4147-A177-3AD203B41FA5}">
                      <a16:colId xmlns:a16="http://schemas.microsoft.com/office/drawing/2014/main" val="2593915097"/>
                    </a:ext>
                  </a:extLst>
                </a:gridCol>
                <a:gridCol w="1829756">
                  <a:extLst>
                    <a:ext uri="{9D8B030D-6E8A-4147-A177-3AD203B41FA5}">
                      <a16:colId xmlns:a16="http://schemas.microsoft.com/office/drawing/2014/main" val="2462183594"/>
                    </a:ext>
                  </a:extLst>
                </a:gridCol>
              </a:tblGrid>
              <a:tr h="483492">
                <a:tc>
                  <a:txBody>
                    <a:bodyPr/>
                    <a:lstStyle/>
                    <a:p>
                      <a:pPr algn="ctr"/>
                      <a:r>
                        <a:rPr lang="en-AU" sz="1600" dirty="0">
                          <a:latin typeface="Whitney Office" panose="02000000000000000000"/>
                        </a:rPr>
                        <a:t>Rep</a:t>
                      </a:r>
                    </a:p>
                  </a:txBody>
                  <a:tcPr/>
                </a:tc>
                <a:tc>
                  <a:txBody>
                    <a:bodyPr/>
                    <a:lstStyle/>
                    <a:p>
                      <a:pPr algn="ctr"/>
                      <a:r>
                        <a:rPr lang="en-AU" sz="1600" dirty="0">
                          <a:latin typeface="Whitney Office" panose="02000000000000000000"/>
                        </a:rPr>
                        <a:t>Work (sec)</a:t>
                      </a:r>
                    </a:p>
                  </a:txBody>
                  <a:tcPr/>
                </a:tc>
                <a:tc>
                  <a:txBody>
                    <a:bodyPr/>
                    <a:lstStyle/>
                    <a:p>
                      <a:pPr algn="ctr"/>
                      <a:r>
                        <a:rPr lang="en-AU" sz="1600" dirty="0">
                          <a:latin typeface="Whitney Office" panose="02000000000000000000"/>
                        </a:rPr>
                        <a:t>Rest (sec)</a:t>
                      </a:r>
                    </a:p>
                  </a:txBody>
                  <a:tcPr/>
                </a:tc>
                <a:extLst>
                  <a:ext uri="{0D108BD9-81ED-4DB2-BD59-A6C34878D82A}">
                    <a16:rowId xmlns:a16="http://schemas.microsoft.com/office/drawing/2014/main" val="2737540105"/>
                  </a:ext>
                </a:extLst>
              </a:tr>
              <a:tr h="483492">
                <a:tc>
                  <a:txBody>
                    <a:bodyPr/>
                    <a:lstStyle/>
                    <a:p>
                      <a:pPr algn="ctr"/>
                      <a:r>
                        <a:rPr lang="en-AU" sz="1600" b="1" dirty="0">
                          <a:latin typeface="Whitney Office" panose="02000000000000000000"/>
                        </a:rPr>
                        <a:t>1</a:t>
                      </a:r>
                    </a:p>
                  </a:txBody>
                  <a:tcPr/>
                </a:tc>
                <a:tc>
                  <a:txBody>
                    <a:bodyPr/>
                    <a:lstStyle/>
                    <a:p>
                      <a:pPr algn="ctr"/>
                      <a:r>
                        <a:rPr lang="en-AU" sz="1600" dirty="0">
                          <a:latin typeface="Whitney Office" panose="02000000000000000000"/>
                        </a:rPr>
                        <a:t>60</a:t>
                      </a:r>
                    </a:p>
                  </a:txBody>
                  <a:tcPr/>
                </a:tc>
                <a:tc>
                  <a:txBody>
                    <a:bodyPr/>
                    <a:lstStyle/>
                    <a:p>
                      <a:pPr algn="ctr"/>
                      <a:r>
                        <a:rPr lang="en-AU" sz="1600" dirty="0">
                          <a:latin typeface="Whitney Office" panose="02000000000000000000"/>
                        </a:rPr>
                        <a:t>30</a:t>
                      </a:r>
                    </a:p>
                  </a:txBody>
                  <a:tcPr/>
                </a:tc>
                <a:extLst>
                  <a:ext uri="{0D108BD9-81ED-4DB2-BD59-A6C34878D82A}">
                    <a16:rowId xmlns:a16="http://schemas.microsoft.com/office/drawing/2014/main" val="2107112198"/>
                  </a:ext>
                </a:extLst>
              </a:tr>
              <a:tr h="483492">
                <a:tc>
                  <a:txBody>
                    <a:bodyPr/>
                    <a:lstStyle/>
                    <a:p>
                      <a:pPr algn="ctr"/>
                      <a:r>
                        <a:rPr lang="en-AU" sz="1600" b="1" dirty="0">
                          <a:latin typeface="Whitney Office" panose="02000000000000000000"/>
                        </a:rPr>
                        <a:t>2</a:t>
                      </a:r>
                    </a:p>
                  </a:txBody>
                  <a:tcPr/>
                </a:tc>
                <a:tc>
                  <a:txBody>
                    <a:bodyPr/>
                    <a:lstStyle/>
                    <a:p>
                      <a:pPr algn="ctr"/>
                      <a:r>
                        <a:rPr lang="en-AU" sz="1600" dirty="0">
                          <a:latin typeface="Whitney Office" panose="02000000000000000000"/>
                        </a:rPr>
                        <a:t>90</a:t>
                      </a:r>
                    </a:p>
                  </a:txBody>
                  <a:tcPr/>
                </a:tc>
                <a:tc>
                  <a:txBody>
                    <a:bodyPr/>
                    <a:lstStyle/>
                    <a:p>
                      <a:pPr algn="ctr"/>
                      <a:r>
                        <a:rPr lang="en-AU" sz="1600" dirty="0">
                          <a:latin typeface="Whitney Office" panose="02000000000000000000"/>
                        </a:rPr>
                        <a:t>40</a:t>
                      </a:r>
                    </a:p>
                  </a:txBody>
                  <a:tcPr/>
                </a:tc>
                <a:extLst>
                  <a:ext uri="{0D108BD9-81ED-4DB2-BD59-A6C34878D82A}">
                    <a16:rowId xmlns:a16="http://schemas.microsoft.com/office/drawing/2014/main" val="206288603"/>
                  </a:ext>
                </a:extLst>
              </a:tr>
              <a:tr h="483492">
                <a:tc>
                  <a:txBody>
                    <a:bodyPr/>
                    <a:lstStyle/>
                    <a:p>
                      <a:pPr algn="ctr"/>
                      <a:r>
                        <a:rPr lang="en-AU" sz="1600" b="1" dirty="0">
                          <a:latin typeface="Whitney Office" panose="02000000000000000000"/>
                        </a:rPr>
                        <a:t>3</a:t>
                      </a:r>
                    </a:p>
                  </a:txBody>
                  <a:tcPr/>
                </a:tc>
                <a:tc>
                  <a:txBody>
                    <a:bodyPr/>
                    <a:lstStyle/>
                    <a:p>
                      <a:pPr algn="ctr"/>
                      <a:r>
                        <a:rPr lang="en-AU" sz="1600" dirty="0">
                          <a:latin typeface="Whitney Office" panose="02000000000000000000"/>
                        </a:rPr>
                        <a:t>120</a:t>
                      </a:r>
                    </a:p>
                  </a:txBody>
                  <a:tcPr/>
                </a:tc>
                <a:tc>
                  <a:txBody>
                    <a:bodyPr/>
                    <a:lstStyle/>
                    <a:p>
                      <a:pPr algn="ctr"/>
                      <a:r>
                        <a:rPr lang="en-AU" sz="1600" dirty="0">
                          <a:latin typeface="Whitney Office" panose="02000000000000000000"/>
                        </a:rPr>
                        <a:t>50</a:t>
                      </a:r>
                    </a:p>
                  </a:txBody>
                  <a:tcPr/>
                </a:tc>
                <a:extLst>
                  <a:ext uri="{0D108BD9-81ED-4DB2-BD59-A6C34878D82A}">
                    <a16:rowId xmlns:a16="http://schemas.microsoft.com/office/drawing/2014/main" val="679056423"/>
                  </a:ext>
                </a:extLst>
              </a:tr>
              <a:tr h="483492">
                <a:tc>
                  <a:txBody>
                    <a:bodyPr/>
                    <a:lstStyle/>
                    <a:p>
                      <a:pPr algn="ctr"/>
                      <a:r>
                        <a:rPr lang="en-AU" sz="1600" b="1" dirty="0">
                          <a:latin typeface="Whitney Office" panose="02000000000000000000"/>
                        </a:rPr>
                        <a:t>4</a:t>
                      </a:r>
                    </a:p>
                  </a:txBody>
                  <a:tcPr/>
                </a:tc>
                <a:tc>
                  <a:txBody>
                    <a:bodyPr/>
                    <a:lstStyle/>
                    <a:p>
                      <a:pPr algn="ctr"/>
                      <a:r>
                        <a:rPr lang="en-AU" sz="1600" dirty="0">
                          <a:latin typeface="Whitney Office" panose="02000000000000000000"/>
                        </a:rPr>
                        <a:t>150</a:t>
                      </a:r>
                    </a:p>
                  </a:txBody>
                  <a:tcPr/>
                </a:tc>
                <a:tc>
                  <a:txBody>
                    <a:bodyPr/>
                    <a:lstStyle/>
                    <a:p>
                      <a:pPr algn="ctr"/>
                      <a:r>
                        <a:rPr lang="en-AU" sz="1600" dirty="0">
                          <a:latin typeface="Whitney Office" panose="02000000000000000000"/>
                        </a:rPr>
                        <a:t>60</a:t>
                      </a:r>
                    </a:p>
                  </a:txBody>
                  <a:tcPr/>
                </a:tc>
                <a:extLst>
                  <a:ext uri="{0D108BD9-81ED-4DB2-BD59-A6C34878D82A}">
                    <a16:rowId xmlns:a16="http://schemas.microsoft.com/office/drawing/2014/main" val="718584075"/>
                  </a:ext>
                </a:extLst>
              </a:tr>
              <a:tr h="483492">
                <a:tc>
                  <a:txBody>
                    <a:bodyPr/>
                    <a:lstStyle/>
                    <a:p>
                      <a:pPr algn="ctr"/>
                      <a:r>
                        <a:rPr lang="en-AU" sz="1600" b="1" dirty="0">
                          <a:latin typeface="Whitney Office" panose="02000000000000000000"/>
                        </a:rPr>
                        <a:t>5</a:t>
                      </a:r>
                    </a:p>
                  </a:txBody>
                  <a:tcPr/>
                </a:tc>
                <a:tc>
                  <a:txBody>
                    <a:bodyPr/>
                    <a:lstStyle/>
                    <a:p>
                      <a:pPr algn="ctr"/>
                      <a:r>
                        <a:rPr lang="en-AU" sz="1600" dirty="0">
                          <a:latin typeface="Whitney Office" panose="02000000000000000000"/>
                        </a:rPr>
                        <a:t>120</a:t>
                      </a:r>
                    </a:p>
                  </a:txBody>
                  <a:tcPr/>
                </a:tc>
                <a:tc>
                  <a:txBody>
                    <a:bodyPr/>
                    <a:lstStyle/>
                    <a:p>
                      <a:pPr algn="ctr"/>
                      <a:r>
                        <a:rPr lang="en-AU" sz="1600" dirty="0">
                          <a:latin typeface="Whitney Office" panose="02000000000000000000"/>
                        </a:rPr>
                        <a:t>50</a:t>
                      </a:r>
                    </a:p>
                  </a:txBody>
                  <a:tcPr/>
                </a:tc>
                <a:extLst>
                  <a:ext uri="{0D108BD9-81ED-4DB2-BD59-A6C34878D82A}">
                    <a16:rowId xmlns:a16="http://schemas.microsoft.com/office/drawing/2014/main" val="3784405624"/>
                  </a:ext>
                </a:extLst>
              </a:tr>
              <a:tr h="483492">
                <a:tc>
                  <a:txBody>
                    <a:bodyPr/>
                    <a:lstStyle/>
                    <a:p>
                      <a:pPr algn="ctr"/>
                      <a:r>
                        <a:rPr lang="en-AU" sz="1600" b="1" dirty="0">
                          <a:latin typeface="Whitney Office" panose="02000000000000000000"/>
                        </a:rPr>
                        <a:t>6</a:t>
                      </a:r>
                    </a:p>
                  </a:txBody>
                  <a:tcPr/>
                </a:tc>
                <a:tc>
                  <a:txBody>
                    <a:bodyPr/>
                    <a:lstStyle/>
                    <a:p>
                      <a:pPr algn="ctr"/>
                      <a:r>
                        <a:rPr lang="en-AU" sz="1600" dirty="0">
                          <a:latin typeface="Whitney Office" panose="02000000000000000000"/>
                        </a:rPr>
                        <a:t>90</a:t>
                      </a:r>
                    </a:p>
                  </a:txBody>
                  <a:tcPr/>
                </a:tc>
                <a:tc>
                  <a:txBody>
                    <a:bodyPr/>
                    <a:lstStyle/>
                    <a:p>
                      <a:pPr algn="ctr"/>
                      <a:r>
                        <a:rPr lang="en-AU" sz="1600" dirty="0">
                          <a:latin typeface="Whitney Office" panose="02000000000000000000"/>
                        </a:rPr>
                        <a:t>40</a:t>
                      </a:r>
                    </a:p>
                  </a:txBody>
                  <a:tcPr/>
                </a:tc>
                <a:extLst>
                  <a:ext uri="{0D108BD9-81ED-4DB2-BD59-A6C34878D82A}">
                    <a16:rowId xmlns:a16="http://schemas.microsoft.com/office/drawing/2014/main" val="1105483513"/>
                  </a:ext>
                </a:extLst>
              </a:tr>
            </a:tbl>
          </a:graphicData>
        </a:graphic>
      </p:graphicFrame>
    </p:spTree>
    <p:extLst>
      <p:ext uri="{BB962C8B-B14F-4D97-AF65-F5344CB8AC3E}">
        <p14:creationId xmlns:p14="http://schemas.microsoft.com/office/powerpoint/2010/main" val="38109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8266922" cy="3444148"/>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a:t>
            </a:r>
            <a:r>
              <a:rPr lang="en-AU" b="1" dirty="0">
                <a:latin typeface="Whitney Office"/>
                <a:cs typeface="Whitney Office"/>
              </a:rPr>
              <a:t>Fartlek training would be highly recommended for athletes who are essentially involved in extended  (40+ mins) sporting competitions where:</a:t>
            </a:r>
          </a:p>
          <a:p>
            <a:pPr>
              <a:lnSpc>
                <a:spcPct val="110000"/>
              </a:lnSpc>
              <a:spcBef>
                <a:spcPts val="1200"/>
              </a:spcBef>
            </a:pPr>
            <a:r>
              <a:rPr lang="en-AU" b="1" dirty="0">
                <a:latin typeface="Whitney Office"/>
                <a:cs typeface="Whitney Office"/>
              </a:rPr>
              <a:t>A. </a:t>
            </a:r>
            <a:r>
              <a:rPr lang="en-AU" dirty="0">
                <a:latin typeface="Whitney Office"/>
                <a:cs typeface="Whitney Office"/>
              </a:rPr>
              <a:t>The aerobic energy system provides most of the energy, but there are times where the intensity exceeds the lactate threshold</a:t>
            </a:r>
          </a:p>
          <a:p>
            <a:pPr>
              <a:lnSpc>
                <a:spcPct val="110000"/>
              </a:lnSpc>
              <a:spcBef>
                <a:spcPts val="1200"/>
              </a:spcBef>
            </a:pPr>
            <a:r>
              <a:rPr lang="en-AU" b="1" dirty="0">
                <a:latin typeface="Whitney Office"/>
                <a:cs typeface="Whitney Office"/>
              </a:rPr>
              <a:t>B. </a:t>
            </a:r>
            <a:r>
              <a:rPr lang="en-AU" dirty="0">
                <a:latin typeface="Whitney Office"/>
                <a:cs typeface="Whitney Office"/>
              </a:rPr>
              <a:t>The athlete has the motivation to complete the whole session above the lactate threshold</a:t>
            </a:r>
          </a:p>
          <a:p>
            <a:pPr>
              <a:lnSpc>
                <a:spcPct val="110000"/>
              </a:lnSpc>
              <a:spcBef>
                <a:spcPts val="1200"/>
              </a:spcBef>
            </a:pPr>
            <a:r>
              <a:rPr lang="en-AU" b="1" dirty="0">
                <a:latin typeface="Whitney Office"/>
                <a:cs typeface="Whitney Office"/>
              </a:rPr>
              <a:t>C. </a:t>
            </a:r>
            <a:r>
              <a:rPr lang="en-AU" dirty="0">
                <a:latin typeface="Whitney Office"/>
                <a:cs typeface="Whitney Office"/>
              </a:rPr>
              <a:t>Periods of work are followed by periods of rest throughout the competition/activity</a:t>
            </a:r>
          </a:p>
          <a:p>
            <a:pPr>
              <a:lnSpc>
                <a:spcPct val="110000"/>
              </a:lnSpc>
              <a:spcBef>
                <a:spcPts val="1200"/>
              </a:spcBef>
            </a:pPr>
            <a:r>
              <a:rPr lang="en-AU" b="1" dirty="0">
                <a:latin typeface="Whitney Office"/>
                <a:cs typeface="Whitney Office"/>
              </a:rPr>
              <a:t>D. </a:t>
            </a:r>
            <a:r>
              <a:rPr lang="en-AU" dirty="0">
                <a:latin typeface="Whitney Office"/>
                <a:cs typeface="Whitney Office"/>
              </a:rPr>
              <a:t>The intensity tends to remain constant and within the aerobic training zone</a:t>
            </a: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424443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The following program considers a 4-week block for a triathlete. When considering the swimming, the method chosen represents: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Continuous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Fartlek</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Intermediate interval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Long Interval</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pic>
        <p:nvPicPr>
          <p:cNvPr id="4" name="Picture 3">
            <a:extLst>
              <a:ext uri="{FF2B5EF4-FFF2-40B4-BE49-F238E27FC236}">
                <a16:creationId xmlns:a16="http://schemas.microsoft.com/office/drawing/2014/main" id="{123D924B-17AB-4E39-BA0A-46B3CB149183}"/>
              </a:ext>
            </a:extLst>
          </p:cNvPr>
          <p:cNvPicPr>
            <a:picLocks noChangeAspect="1"/>
          </p:cNvPicPr>
          <p:nvPr/>
        </p:nvPicPr>
        <p:blipFill>
          <a:blip r:embed="rId3"/>
          <a:stretch>
            <a:fillRect/>
          </a:stretch>
        </p:blipFill>
        <p:spPr>
          <a:xfrm>
            <a:off x="3793346" y="3415045"/>
            <a:ext cx="5657850" cy="3381375"/>
          </a:xfrm>
          <a:prstGeom prst="rect">
            <a:avLst/>
          </a:prstGeom>
        </p:spPr>
      </p:pic>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844192" y="437021"/>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When considering the triathlete’s training, progression has been applied during week 5 by: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Increasing the sets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Increasing the intensity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Decreasing the rest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Increasing the frequency</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pic>
        <p:nvPicPr>
          <p:cNvPr id="4" name="Picture 3">
            <a:extLst>
              <a:ext uri="{FF2B5EF4-FFF2-40B4-BE49-F238E27FC236}">
                <a16:creationId xmlns:a16="http://schemas.microsoft.com/office/drawing/2014/main" id="{51A2AC6E-852E-4382-BEAF-D352DC3D4F40}"/>
              </a:ext>
            </a:extLst>
          </p:cNvPr>
          <p:cNvPicPr>
            <a:picLocks noChangeAspect="1"/>
          </p:cNvPicPr>
          <p:nvPr/>
        </p:nvPicPr>
        <p:blipFill>
          <a:blip r:embed="rId3"/>
          <a:stretch>
            <a:fillRect/>
          </a:stretch>
        </p:blipFill>
        <p:spPr>
          <a:xfrm>
            <a:off x="4358757" y="3324516"/>
            <a:ext cx="5657850" cy="3381375"/>
          </a:xfrm>
          <a:prstGeom prst="rect">
            <a:avLst/>
          </a:prstGeom>
        </p:spPr>
      </p:pic>
    </p:spTree>
    <p:extLst>
      <p:ext uri="{BB962C8B-B14F-4D97-AF65-F5344CB8AC3E}">
        <p14:creationId xmlns:p14="http://schemas.microsoft.com/office/powerpoint/2010/main" val="249540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The training outline below best represents the following training method: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Fartlek</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Continuous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H.I.I.T.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Long Interval</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pic>
        <p:nvPicPr>
          <p:cNvPr id="4" name="Picture 3">
            <a:extLst>
              <a:ext uri="{FF2B5EF4-FFF2-40B4-BE49-F238E27FC236}">
                <a16:creationId xmlns:a16="http://schemas.microsoft.com/office/drawing/2014/main" id="{24D52B55-CAAD-413F-91F5-62B80226563E}"/>
              </a:ext>
            </a:extLst>
          </p:cNvPr>
          <p:cNvPicPr>
            <a:picLocks noChangeAspect="1"/>
          </p:cNvPicPr>
          <p:nvPr/>
        </p:nvPicPr>
        <p:blipFill>
          <a:blip r:embed="rId3"/>
          <a:stretch>
            <a:fillRect/>
          </a:stretch>
        </p:blipFill>
        <p:spPr>
          <a:xfrm>
            <a:off x="4809931" y="4068341"/>
            <a:ext cx="4267200" cy="2266950"/>
          </a:xfrm>
          <a:prstGeom prst="rect">
            <a:avLst/>
          </a:prstGeom>
        </p:spPr>
      </p:pic>
    </p:spTree>
    <p:extLst>
      <p:ext uri="{BB962C8B-B14F-4D97-AF65-F5344CB8AC3E}">
        <p14:creationId xmlns:p14="http://schemas.microsoft.com/office/powerpoint/2010/main" val="60426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2954655"/>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The following is NOT a good example of a HIIT workout because the: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Rest period is too short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Activities are multimodal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The intensity of the ‘Bear Walk’ is too low</a:t>
            </a:r>
          </a:p>
          <a:p>
            <a:endParaRPr lang="en-AU" altLang="en-US"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Number of sets is too low (needs to be 20 mins)</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pic>
        <p:nvPicPr>
          <p:cNvPr id="8" name="Picture 7">
            <a:extLst>
              <a:ext uri="{FF2B5EF4-FFF2-40B4-BE49-F238E27FC236}">
                <a16:creationId xmlns:a16="http://schemas.microsoft.com/office/drawing/2014/main" id="{7F695C4F-630D-4B93-B644-B6502F124900}"/>
              </a:ext>
            </a:extLst>
          </p:cNvPr>
          <p:cNvPicPr>
            <a:picLocks noChangeAspect="1"/>
          </p:cNvPicPr>
          <p:nvPr/>
        </p:nvPicPr>
        <p:blipFill>
          <a:blip r:embed="rId3"/>
          <a:stretch>
            <a:fillRect/>
          </a:stretch>
        </p:blipFill>
        <p:spPr>
          <a:xfrm>
            <a:off x="6756918" y="1835214"/>
            <a:ext cx="2537927" cy="4465775"/>
          </a:xfrm>
          <a:prstGeom prst="rect">
            <a:avLst/>
          </a:prstGeom>
        </p:spPr>
      </p:pic>
    </p:spTree>
    <p:extLst>
      <p:ext uri="{BB962C8B-B14F-4D97-AF65-F5344CB8AC3E}">
        <p14:creationId xmlns:p14="http://schemas.microsoft.com/office/powerpoint/2010/main" val="348636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816981" y="858415"/>
            <a:ext cx="8360228"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Jolanda Neff won the women’s mountain bike event at the Tokyo Olympics in a time of 1:15. 46 by just over 1 minute from her team-mate Sina Frei. They both would most likely undertake the following type of training in an effort to maintain their aerobic power: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HIIT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Long Interval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Continuous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Fartlek</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151553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754777" y="630662"/>
            <a:ext cx="8715794" cy="3831818"/>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pPr>
              <a:lnSpc>
                <a:spcPct val="110000"/>
              </a:lnSpc>
            </a:pPr>
            <a:r>
              <a:rPr lang="en-AU" altLang="en-US" b="1" dirty="0">
                <a:latin typeface="Gautami" panose="020B0502040204020203" pitchFamily="34" charset="0"/>
                <a:cs typeface="Gautami" panose="020B0502040204020203" pitchFamily="34" charset="0"/>
              </a:rPr>
              <a:t>6. </a:t>
            </a:r>
            <a:r>
              <a:rPr lang="en-AU" sz="2000" b="1" dirty="0">
                <a:latin typeface="Whitney Office"/>
                <a:cs typeface="Whitney Office"/>
              </a:rPr>
              <a:t>Dynamic stretching is favoured by elite athletes before training and competitions because it</a:t>
            </a:r>
          </a:p>
          <a:p>
            <a:pPr>
              <a:lnSpc>
                <a:spcPct val="110000"/>
              </a:lnSpc>
              <a:spcBef>
                <a:spcPts val="1200"/>
              </a:spcBef>
            </a:pPr>
            <a:r>
              <a:rPr lang="en-AU" b="1" dirty="0">
                <a:latin typeface="Whitney Office"/>
                <a:cs typeface="Whitney Office"/>
              </a:rPr>
              <a:t>A. </a:t>
            </a:r>
            <a:r>
              <a:rPr lang="en-AU" dirty="0">
                <a:latin typeface="Whitney Office"/>
                <a:cs typeface="Whitney Office"/>
              </a:rPr>
              <a:t>has the lowest risk of injury.</a:t>
            </a:r>
          </a:p>
          <a:p>
            <a:pPr>
              <a:lnSpc>
                <a:spcPct val="110000"/>
              </a:lnSpc>
              <a:spcBef>
                <a:spcPts val="1200"/>
              </a:spcBef>
            </a:pPr>
            <a:r>
              <a:rPr lang="en-AU" b="1" dirty="0">
                <a:latin typeface="Whitney Office"/>
                <a:cs typeface="Whitney Office"/>
              </a:rPr>
              <a:t>B. </a:t>
            </a:r>
            <a:r>
              <a:rPr lang="en-AU" dirty="0">
                <a:latin typeface="Whitney Office"/>
                <a:cs typeface="Whitney Office"/>
              </a:rPr>
              <a:t>best prepares the body by using muscles likely to be used in these settings.</a:t>
            </a:r>
          </a:p>
          <a:p>
            <a:pPr>
              <a:lnSpc>
                <a:spcPct val="110000"/>
              </a:lnSpc>
              <a:spcBef>
                <a:spcPts val="1200"/>
              </a:spcBef>
            </a:pPr>
            <a:r>
              <a:rPr lang="en-AU" b="1" dirty="0">
                <a:latin typeface="Whitney Office"/>
                <a:cs typeface="Whitney Office"/>
              </a:rPr>
              <a:t>C. </a:t>
            </a:r>
            <a:r>
              <a:rPr lang="en-AU" dirty="0">
                <a:latin typeface="Whitney Office"/>
                <a:cs typeface="Whitney Office"/>
              </a:rPr>
              <a:t>co-ordinates the cardiorespiratory and muscular systems.</a:t>
            </a:r>
          </a:p>
          <a:p>
            <a:pPr>
              <a:lnSpc>
                <a:spcPct val="110000"/>
              </a:lnSpc>
              <a:spcBef>
                <a:spcPts val="1200"/>
              </a:spcBef>
            </a:pPr>
            <a:r>
              <a:rPr lang="en-AU" b="1" dirty="0">
                <a:latin typeface="Whitney Office"/>
                <a:cs typeface="Whitney Office"/>
              </a:rPr>
              <a:t>D. </a:t>
            </a:r>
            <a:r>
              <a:rPr lang="en-AU" dirty="0">
                <a:latin typeface="Whitney Office"/>
                <a:cs typeface="Whitney Office"/>
              </a:rPr>
              <a:t>allows the neuromuscular systems to take joints through their fullest range of motion whilst simulating game movements.</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511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FC22DA-56A2-40F6-9D89-3B7BFE654AC3}"/>
              </a:ext>
            </a:extLst>
          </p:cNvPr>
          <p:cNvPicPr>
            <a:picLocks noChangeAspect="1"/>
          </p:cNvPicPr>
          <p:nvPr/>
        </p:nvPicPr>
        <p:blipFill>
          <a:blip r:embed="rId2"/>
          <a:stretch>
            <a:fillRect/>
          </a:stretch>
        </p:blipFill>
        <p:spPr>
          <a:xfrm>
            <a:off x="2580334" y="3860125"/>
            <a:ext cx="7115175" cy="2521613"/>
          </a:xfrm>
          <a:prstGeom prst="rect">
            <a:avLst/>
          </a:prstGeom>
        </p:spPr>
      </p:pic>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3"/>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33062" y="351472"/>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The resistance training program provided has 2 exercises that have an (*) applied to them. It is likely the fitness component being targeted by these two exercises 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Muscular hyperbolism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Muscular strength</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Muscular power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Muscular endurance</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33501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593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METHODS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a:t>
            </a:r>
            <a:r>
              <a:rPr lang="en-AU" b="1" dirty="0">
                <a:latin typeface="Whitney Office"/>
                <a:cs typeface="Whitney Office"/>
              </a:rPr>
              <a:t>The following circuit would be most likely used for the following sport?</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Basketball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Hockey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Badminton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Water Polo</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graphicFrame>
        <p:nvGraphicFramePr>
          <p:cNvPr id="8" name="Table 7">
            <a:extLst>
              <a:ext uri="{FF2B5EF4-FFF2-40B4-BE49-F238E27FC236}">
                <a16:creationId xmlns:a16="http://schemas.microsoft.com/office/drawing/2014/main" id="{A437E8FF-2149-49B5-94AD-F884638B336B}"/>
              </a:ext>
            </a:extLst>
          </p:cNvPr>
          <p:cNvGraphicFramePr>
            <a:graphicFrameLocks noGrp="1"/>
          </p:cNvGraphicFramePr>
          <p:nvPr>
            <p:extLst>
              <p:ext uri="{D42A27DB-BD31-4B8C-83A1-F6EECF244321}">
                <p14:modId xmlns:p14="http://schemas.microsoft.com/office/powerpoint/2010/main" val="1464824652"/>
              </p:ext>
            </p:extLst>
          </p:nvPr>
        </p:nvGraphicFramePr>
        <p:xfrm>
          <a:off x="3126307" y="2911151"/>
          <a:ext cx="5939386" cy="3440921"/>
        </p:xfrm>
        <a:graphic>
          <a:graphicData uri="http://schemas.openxmlformats.org/drawingml/2006/table">
            <a:tbl>
              <a:tblPr firstRow="1" bandRow="1">
                <a:tableStyleId>{5C22544A-7EE6-4342-B048-85BDC9FD1C3A}</a:tableStyleId>
              </a:tblPr>
              <a:tblGrid>
                <a:gridCol w="3296212">
                  <a:extLst>
                    <a:ext uri="{9D8B030D-6E8A-4147-A177-3AD203B41FA5}">
                      <a16:colId xmlns:a16="http://schemas.microsoft.com/office/drawing/2014/main" val="2564478939"/>
                    </a:ext>
                  </a:extLst>
                </a:gridCol>
                <a:gridCol w="2643174">
                  <a:extLst>
                    <a:ext uri="{9D8B030D-6E8A-4147-A177-3AD203B41FA5}">
                      <a16:colId xmlns:a16="http://schemas.microsoft.com/office/drawing/2014/main" val="379796866"/>
                    </a:ext>
                  </a:extLst>
                </a:gridCol>
              </a:tblGrid>
              <a:tr h="470388">
                <a:tc>
                  <a:txBody>
                    <a:bodyPr/>
                    <a:lstStyle/>
                    <a:p>
                      <a:pPr algn="ctr"/>
                      <a:r>
                        <a:rPr lang="en-AU" sz="1600" dirty="0">
                          <a:latin typeface="Whitney Office" panose="02000000000000000000"/>
                        </a:rPr>
                        <a:t>Exercise Station</a:t>
                      </a:r>
                    </a:p>
                  </a:txBody>
                  <a:tcPr/>
                </a:tc>
                <a:tc>
                  <a:txBody>
                    <a:bodyPr/>
                    <a:lstStyle/>
                    <a:p>
                      <a:pPr algn="ctr"/>
                      <a:r>
                        <a:rPr lang="en-AU" sz="1600" dirty="0">
                          <a:latin typeface="Whitney Office" panose="02000000000000000000"/>
                        </a:rPr>
                        <a:t> 45 sec work : 45 sec rest</a:t>
                      </a:r>
                    </a:p>
                  </a:txBody>
                  <a:tcPr/>
                </a:tc>
                <a:extLst>
                  <a:ext uri="{0D108BD9-81ED-4DB2-BD59-A6C34878D82A}">
                    <a16:rowId xmlns:a16="http://schemas.microsoft.com/office/drawing/2014/main" val="2920135572"/>
                  </a:ext>
                </a:extLst>
              </a:tr>
              <a:tr h="470388">
                <a:tc>
                  <a:txBody>
                    <a:bodyPr/>
                    <a:lstStyle/>
                    <a:p>
                      <a:r>
                        <a:rPr lang="en-AU" sz="1600" b="1" dirty="0">
                          <a:latin typeface="Whitney Office" panose="02000000000000000000"/>
                        </a:rPr>
                        <a:t>1. Modified pull-ups</a:t>
                      </a:r>
                    </a:p>
                  </a:txBody>
                  <a:tcPr/>
                </a:tc>
                <a:tc rowSpan="6">
                  <a:txBody>
                    <a:bodyPr/>
                    <a:lstStyle/>
                    <a:p>
                      <a:pPr algn="l"/>
                      <a:r>
                        <a:rPr lang="en-AU" sz="1600" b="1" dirty="0">
                          <a:latin typeface="Whitney Office" panose="02000000000000000000"/>
                        </a:rPr>
                        <a:t>Comments:</a:t>
                      </a:r>
                    </a:p>
                    <a:p>
                      <a:pPr algn="l"/>
                      <a:endParaRPr lang="en-AU" sz="1600" b="1" dirty="0">
                        <a:latin typeface="Whitney Office" panose="02000000000000000000"/>
                      </a:endParaRPr>
                    </a:p>
                    <a:p>
                      <a:pPr marL="171450" indent="-171450" algn="l">
                        <a:buClr>
                          <a:srgbClr val="0070C0"/>
                        </a:buClr>
                        <a:buFont typeface="Arial" panose="020B0604020202020204" pitchFamily="34" charset="0"/>
                        <a:buChar char="•"/>
                      </a:pPr>
                      <a:r>
                        <a:rPr lang="en-AU" sz="1600" b="1" dirty="0">
                          <a:latin typeface="Whitney Office" panose="02000000000000000000"/>
                        </a:rPr>
                        <a:t>RPE :  9</a:t>
                      </a:r>
                    </a:p>
                    <a:p>
                      <a:pPr marL="171450" indent="-171450" algn="l">
                        <a:buClr>
                          <a:srgbClr val="0070C0"/>
                        </a:buClr>
                        <a:buFont typeface="Arial" panose="020B0604020202020204" pitchFamily="34" charset="0"/>
                        <a:buChar char="•"/>
                      </a:pPr>
                      <a:r>
                        <a:rPr lang="en-AU" sz="1600" b="1" dirty="0">
                          <a:latin typeface="Whitney Office" panose="02000000000000000000"/>
                        </a:rPr>
                        <a:t>5 min break between sets</a:t>
                      </a:r>
                    </a:p>
                    <a:p>
                      <a:pPr marL="171450" indent="-171450" algn="l">
                        <a:buClr>
                          <a:srgbClr val="0070C0"/>
                        </a:buClr>
                        <a:buFont typeface="Arial" panose="020B0604020202020204" pitchFamily="34" charset="0"/>
                        <a:buChar char="•"/>
                      </a:pPr>
                      <a:r>
                        <a:rPr lang="en-AU" sz="1600" b="1" dirty="0">
                          <a:latin typeface="Whitney Office" panose="02000000000000000000"/>
                        </a:rPr>
                        <a:t>3 sets</a:t>
                      </a:r>
                    </a:p>
                    <a:p>
                      <a:pPr marL="0" indent="0" algn="l">
                        <a:buClr>
                          <a:srgbClr val="0070C0"/>
                        </a:buClr>
                        <a:buFont typeface="Arial" panose="020B0604020202020204" pitchFamily="34" charset="0"/>
                        <a:buNone/>
                      </a:pPr>
                      <a:endParaRPr lang="en-AU" sz="1600" b="1" dirty="0">
                        <a:latin typeface="Whitney Office" panose="02000000000000000000"/>
                      </a:endParaRPr>
                    </a:p>
                  </a:txBody>
                  <a:tcPr/>
                </a:tc>
                <a:extLst>
                  <a:ext uri="{0D108BD9-81ED-4DB2-BD59-A6C34878D82A}">
                    <a16:rowId xmlns:a16="http://schemas.microsoft.com/office/drawing/2014/main" val="3644312574"/>
                  </a:ext>
                </a:extLst>
              </a:tr>
              <a:tr h="470388">
                <a:tc>
                  <a:txBody>
                    <a:bodyPr/>
                    <a:lstStyle/>
                    <a:p>
                      <a:r>
                        <a:rPr lang="en-AU" sz="1600" b="1" dirty="0">
                          <a:latin typeface="Whitney Office" panose="02000000000000000000"/>
                        </a:rPr>
                        <a:t>2. 5m sprints (walk back &amp;  repeat)</a:t>
                      </a:r>
                    </a:p>
                  </a:txBody>
                  <a:tcPr/>
                </a:tc>
                <a:tc vMerge="1">
                  <a:txBody>
                    <a:bodyPr/>
                    <a:lstStyle/>
                    <a:p>
                      <a:pPr algn="ctr"/>
                      <a:endParaRPr lang="en-AU" sz="1400" dirty="0">
                        <a:latin typeface="Whitney Office" panose="02000000000000000000"/>
                      </a:endParaRPr>
                    </a:p>
                  </a:txBody>
                  <a:tcPr/>
                </a:tc>
                <a:extLst>
                  <a:ext uri="{0D108BD9-81ED-4DB2-BD59-A6C34878D82A}">
                    <a16:rowId xmlns:a16="http://schemas.microsoft.com/office/drawing/2014/main" val="3195759279"/>
                  </a:ext>
                </a:extLst>
              </a:tr>
              <a:tr h="470388">
                <a:tc>
                  <a:txBody>
                    <a:bodyPr/>
                    <a:lstStyle/>
                    <a:p>
                      <a:r>
                        <a:rPr lang="en-AU" sz="1600" b="1" dirty="0">
                          <a:latin typeface="Whitney Office" panose="02000000000000000000"/>
                        </a:rPr>
                        <a:t>3. Medicine ball floor slams</a:t>
                      </a:r>
                    </a:p>
                  </a:txBody>
                  <a:tcPr/>
                </a:tc>
                <a:tc vMerge="1">
                  <a:txBody>
                    <a:bodyPr/>
                    <a:lstStyle/>
                    <a:p>
                      <a:pPr algn="ctr"/>
                      <a:endParaRPr lang="en-AU" sz="1400" dirty="0">
                        <a:latin typeface="Whitney Office" panose="02000000000000000000"/>
                      </a:endParaRPr>
                    </a:p>
                  </a:txBody>
                  <a:tcPr/>
                </a:tc>
                <a:extLst>
                  <a:ext uri="{0D108BD9-81ED-4DB2-BD59-A6C34878D82A}">
                    <a16:rowId xmlns:a16="http://schemas.microsoft.com/office/drawing/2014/main" val="3596209631"/>
                  </a:ext>
                </a:extLst>
              </a:tr>
              <a:tr h="470388">
                <a:tc>
                  <a:txBody>
                    <a:bodyPr/>
                    <a:lstStyle/>
                    <a:p>
                      <a:r>
                        <a:rPr lang="en-AU" sz="1600" b="1" dirty="0">
                          <a:latin typeface="Whitney Office" panose="02000000000000000000"/>
                        </a:rPr>
                        <a:t>4. 3m side-shuffle between 2 cones</a:t>
                      </a:r>
                    </a:p>
                  </a:txBody>
                  <a:tcPr/>
                </a:tc>
                <a:tc vMerge="1">
                  <a:txBody>
                    <a:bodyPr/>
                    <a:lstStyle/>
                    <a:p>
                      <a:pPr algn="ctr"/>
                      <a:endParaRPr lang="en-AU" sz="1400" dirty="0">
                        <a:latin typeface="Whitney Office" panose="02000000000000000000"/>
                      </a:endParaRPr>
                    </a:p>
                  </a:txBody>
                  <a:tcPr/>
                </a:tc>
                <a:extLst>
                  <a:ext uri="{0D108BD9-81ED-4DB2-BD59-A6C34878D82A}">
                    <a16:rowId xmlns:a16="http://schemas.microsoft.com/office/drawing/2014/main" val="3768984714"/>
                  </a:ext>
                </a:extLst>
              </a:tr>
              <a:tr h="618593">
                <a:tc>
                  <a:txBody>
                    <a:bodyPr/>
                    <a:lstStyle/>
                    <a:p>
                      <a:r>
                        <a:rPr lang="en-AU" sz="1600" b="1" dirty="0">
                          <a:latin typeface="Whitney Office" panose="02000000000000000000"/>
                        </a:rPr>
                        <a:t>5. Single arm 10 overhead tennis ball throws against wall</a:t>
                      </a:r>
                    </a:p>
                  </a:txBody>
                  <a:tcPr/>
                </a:tc>
                <a:tc vMerge="1">
                  <a:txBody>
                    <a:bodyPr/>
                    <a:lstStyle/>
                    <a:p>
                      <a:pPr algn="ctr"/>
                      <a:endParaRPr lang="en-AU" sz="1400" dirty="0">
                        <a:latin typeface="Whitney Office" panose="02000000000000000000"/>
                      </a:endParaRPr>
                    </a:p>
                  </a:txBody>
                  <a:tcPr/>
                </a:tc>
                <a:extLst>
                  <a:ext uri="{0D108BD9-81ED-4DB2-BD59-A6C34878D82A}">
                    <a16:rowId xmlns:a16="http://schemas.microsoft.com/office/drawing/2014/main" val="3115808223"/>
                  </a:ext>
                </a:extLst>
              </a:tr>
              <a:tr h="470388">
                <a:tc>
                  <a:txBody>
                    <a:bodyPr/>
                    <a:lstStyle/>
                    <a:p>
                      <a:r>
                        <a:rPr lang="en-AU" sz="1600" b="1" dirty="0">
                          <a:latin typeface="Whitney Office" panose="02000000000000000000"/>
                        </a:rPr>
                        <a:t>6. Single leg step ups</a:t>
                      </a:r>
                    </a:p>
                  </a:txBody>
                  <a:tcPr/>
                </a:tc>
                <a:tc vMerge="1">
                  <a:txBody>
                    <a:bodyPr/>
                    <a:lstStyle/>
                    <a:p>
                      <a:pPr algn="ctr"/>
                      <a:endParaRPr lang="en-AU" sz="1400" dirty="0">
                        <a:latin typeface="Whitney Office" panose="02000000000000000000"/>
                      </a:endParaRPr>
                    </a:p>
                  </a:txBody>
                  <a:tcPr/>
                </a:tc>
                <a:extLst>
                  <a:ext uri="{0D108BD9-81ED-4DB2-BD59-A6C34878D82A}">
                    <a16:rowId xmlns:a16="http://schemas.microsoft.com/office/drawing/2014/main" val="1542175332"/>
                  </a:ext>
                </a:extLst>
              </a:tr>
            </a:tbl>
          </a:graphicData>
        </a:graphic>
      </p:graphicFrame>
    </p:spTree>
    <p:extLst>
      <p:ext uri="{BB962C8B-B14F-4D97-AF65-F5344CB8AC3E}">
        <p14:creationId xmlns:p14="http://schemas.microsoft.com/office/powerpoint/2010/main" val="216141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8148</TotalTime>
  <Words>759</Words>
  <Application>Microsoft Office PowerPoint</Application>
  <PresentationFormat>Widescreen</PresentationFormat>
  <Paragraphs>141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Gautami</vt:lpstr>
      <vt:lpstr>Whitney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88</cp:revision>
  <dcterms:created xsi:type="dcterms:W3CDTF">2021-06-11T00:46:38Z</dcterms:created>
  <dcterms:modified xsi:type="dcterms:W3CDTF">2021-08-01T00:31:21Z</dcterms:modified>
</cp:coreProperties>
</file>